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0" r:id="rId1"/>
  </p:sldMasterIdLst>
  <p:notesMasterIdLst>
    <p:notesMasterId r:id="rId32"/>
  </p:notesMasterIdLst>
  <p:sldIdLst>
    <p:sldId id="284" r:id="rId2"/>
    <p:sldId id="270" r:id="rId3"/>
    <p:sldId id="256" r:id="rId4"/>
    <p:sldId id="285" r:id="rId5"/>
    <p:sldId id="281" r:id="rId6"/>
    <p:sldId id="277" r:id="rId7"/>
    <p:sldId id="276" r:id="rId8"/>
    <p:sldId id="278" r:id="rId9"/>
    <p:sldId id="283" r:id="rId10"/>
    <p:sldId id="279" r:id="rId11"/>
    <p:sldId id="282" r:id="rId12"/>
    <p:sldId id="271" r:id="rId13"/>
    <p:sldId id="272" r:id="rId14"/>
    <p:sldId id="258" r:id="rId15"/>
    <p:sldId id="260" r:id="rId16"/>
    <p:sldId id="287" r:id="rId17"/>
    <p:sldId id="262" r:id="rId18"/>
    <p:sldId id="263" r:id="rId19"/>
    <p:sldId id="266" r:id="rId20"/>
    <p:sldId id="288" r:id="rId21"/>
    <p:sldId id="289" r:id="rId22"/>
    <p:sldId id="273" r:id="rId23"/>
    <p:sldId id="257" r:id="rId24"/>
    <p:sldId id="290" r:id="rId25"/>
    <p:sldId id="296" r:id="rId26"/>
    <p:sldId id="259" r:id="rId27"/>
    <p:sldId id="297" r:id="rId28"/>
    <p:sldId id="298" r:id="rId29"/>
    <p:sldId id="299" r:id="rId30"/>
    <p:sldId id="293"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0400"/>
    <p:restoredTop sz="94663"/>
  </p:normalViewPr>
  <p:slideViewPr>
    <p:cSldViewPr snapToGrid="0" snapToObjects="1">
      <p:cViewPr>
        <p:scale>
          <a:sx n="60" d="100"/>
          <a:sy n="60" d="100"/>
        </p:scale>
        <p:origin x="-522" y="-192"/>
      </p:cViewPr>
      <p:guideLst>
        <p:guide orient="horz" pos="2160"/>
        <p:guide pos="3840"/>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80B735-535E-C648-87D0-8054AB184A4A}" type="datetimeFigureOut">
              <a:rPr lang="en-US" smtClean="0"/>
              <a:t>6/12/2020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206FF7-909C-E54C-A1B7-C61205296AB4}" type="slidenum">
              <a:rPr lang="en-US" smtClean="0"/>
              <a:t>‹#›</a:t>
            </a:fld>
            <a:endParaRPr lang="en-US"/>
          </a:p>
        </p:txBody>
      </p:sp>
    </p:spTree>
    <p:extLst>
      <p:ext uri="{BB962C8B-B14F-4D97-AF65-F5344CB8AC3E}">
        <p14:creationId xmlns:p14="http://schemas.microsoft.com/office/powerpoint/2010/main" val="19909243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Initial </a:t>
            </a:r>
            <a:r>
              <a:rPr lang="en-US" dirty="0" err="1"/>
              <a:t>inociulum</a:t>
            </a:r>
            <a:r>
              <a:rPr lang="en-US" dirty="0"/>
              <a:t> can not be this huge</a:t>
            </a:r>
          </a:p>
        </p:txBody>
      </p:sp>
      <p:sp>
        <p:nvSpPr>
          <p:cNvPr id="4" name="Slide Number Placeholder 3"/>
          <p:cNvSpPr>
            <a:spLocks noGrp="1"/>
          </p:cNvSpPr>
          <p:nvPr>
            <p:ph type="sldNum" sz="quarter" idx="5"/>
          </p:nvPr>
        </p:nvSpPr>
        <p:spPr/>
        <p:txBody>
          <a:bodyPr/>
          <a:lstStyle/>
          <a:p>
            <a:fld id="{2E206FF7-909C-E54C-A1B7-C61205296AB4}" type="slidenum">
              <a:rPr lang="en-US" smtClean="0"/>
              <a:t>6</a:t>
            </a:fld>
            <a:endParaRPr lang="en-US"/>
          </a:p>
        </p:txBody>
      </p:sp>
    </p:spTree>
    <p:extLst>
      <p:ext uri="{BB962C8B-B14F-4D97-AF65-F5344CB8AC3E}">
        <p14:creationId xmlns:p14="http://schemas.microsoft.com/office/powerpoint/2010/main" val="27512172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609601"/>
            <a:ext cx="103632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828800" y="4953000"/>
            <a:ext cx="85344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9BE6D3E4-75FD-3547-BCC4-B828BE785CCA}" type="datetimeFigureOut">
              <a:rPr lang="en-US" smtClean="0"/>
              <a:t>6/12/2020</a:t>
            </a:fld>
            <a:endParaRPr lang="en-US"/>
          </a:p>
        </p:txBody>
      </p:sp>
      <p:sp>
        <p:nvSpPr>
          <p:cNvPr id="8" name="Slide Number Placeholder 7"/>
          <p:cNvSpPr>
            <a:spLocks noGrp="1"/>
          </p:cNvSpPr>
          <p:nvPr>
            <p:ph type="sldNum" sz="quarter" idx="11"/>
          </p:nvPr>
        </p:nvSpPr>
        <p:spPr/>
        <p:txBody>
          <a:bodyPr/>
          <a:lstStyle/>
          <a:p>
            <a:fld id="{CBA45009-4BBD-A54D-9992-954A068F5B89}"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E6D3E4-75FD-3547-BCC4-B828BE785CCA}" type="datetimeFigureOut">
              <a:rPr lang="en-US" smtClean="0"/>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45009-4BBD-A54D-9992-954A068F5B8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E6D3E4-75FD-3547-BCC4-B828BE785CCA}" type="datetimeFigureOut">
              <a:rPr lang="en-US" smtClean="0"/>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45009-4BBD-A54D-9992-954A068F5B8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9BE6D3E4-75FD-3547-BCC4-B828BE785CCA}" type="datetimeFigureOut">
              <a:rPr lang="en-US" smtClean="0"/>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45009-4BBD-A54D-9992-954A068F5B8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1371601"/>
            <a:ext cx="103632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963084" y="4068764"/>
            <a:ext cx="103632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E6D3E4-75FD-3547-BCC4-B828BE785CCA}" type="datetimeFigureOut">
              <a:rPr lang="en-US" smtClean="0"/>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45009-4BBD-A54D-9992-954A068F5B89}" type="slidenum">
              <a:rPr lang="en-US" smtClean="0"/>
              <a:t>‹#›</a:t>
            </a:fld>
            <a:endParaRPr lang="en-US"/>
          </a:p>
        </p:txBody>
      </p:sp>
      <p:sp>
        <p:nvSpPr>
          <p:cNvPr id="7" name="Oval 6"/>
          <p:cNvSpPr/>
          <p:nvPr/>
        </p:nvSpPr>
        <p:spPr>
          <a:xfrm>
            <a:off x="5994400"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261100"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5728971"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6197600" y="1600201"/>
            <a:ext cx="53848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9BE6D3E4-75FD-3547-BCC4-B828BE785CCA}" type="datetimeFigureOut">
              <a:rPr lang="en-US" smtClean="0"/>
              <a:t>6/12/2020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A45009-4BBD-A54D-9992-954A068F5B89}" type="slidenum">
              <a:rPr lang="en-US" smtClean="0"/>
              <a:t>‹#›</a:t>
            </a:fld>
            <a:endParaRPr lang="en-US"/>
          </a:p>
        </p:txBody>
      </p:sp>
      <p:sp>
        <p:nvSpPr>
          <p:cNvPr id="9" name="Content Placeholder 8"/>
          <p:cNvSpPr>
            <a:spLocks noGrp="1"/>
          </p:cNvSpPr>
          <p:nvPr>
            <p:ph sz="quarter" idx="13"/>
          </p:nvPr>
        </p:nvSpPr>
        <p:spPr>
          <a:xfrm>
            <a:off x="487680" y="1600200"/>
            <a:ext cx="5388864"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600200"/>
            <a:ext cx="5386917"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6197601" y="1600200"/>
            <a:ext cx="5389033"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9BE6D3E4-75FD-3547-BCC4-B828BE785CCA}" type="datetimeFigureOut">
              <a:rPr lang="en-US" smtClean="0"/>
              <a:t>6/12/2020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A45009-4BBD-A54D-9992-954A068F5B89}" type="slidenum">
              <a:rPr lang="en-US" smtClean="0"/>
              <a:t>‹#›</a:t>
            </a:fld>
            <a:endParaRPr lang="en-US"/>
          </a:p>
        </p:txBody>
      </p:sp>
      <p:sp>
        <p:nvSpPr>
          <p:cNvPr id="11" name="Content Placeholder 10"/>
          <p:cNvSpPr>
            <a:spLocks noGrp="1"/>
          </p:cNvSpPr>
          <p:nvPr>
            <p:ph sz="quarter" idx="13"/>
          </p:nvPr>
        </p:nvSpPr>
        <p:spPr>
          <a:xfrm>
            <a:off x="609600" y="2212848"/>
            <a:ext cx="5388864"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6230112" y="2212849"/>
            <a:ext cx="5388864"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BE6D3E4-75FD-3547-BCC4-B828BE785CCA}" type="datetimeFigureOut">
              <a:rPr lang="en-US" smtClean="0"/>
              <a:t>6/12/2020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A45009-4BBD-A54D-9992-954A068F5B8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E6D3E4-75FD-3547-BCC4-B828BE785CCA}" type="datetimeFigureOut">
              <a:rPr lang="en-US" smtClean="0"/>
              <a:t>6/12/2020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A45009-4BBD-A54D-9992-954A068F5B8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76117" y="266700"/>
            <a:ext cx="4011084"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958850" y="273051"/>
            <a:ext cx="66611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876117" y="2438401"/>
            <a:ext cx="4011084"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E6D3E4-75FD-3547-BCC4-B828BE785CCA}" type="datetimeFigureOut">
              <a:rPr lang="en-US" smtClean="0"/>
              <a:t>6/12/2020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A45009-4BBD-A54D-9992-954A068F5B8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9435" y="228600"/>
            <a:ext cx="7615765"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2010835" y="1143000"/>
            <a:ext cx="8072965"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239435" y="5810250"/>
            <a:ext cx="7615765"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E6D3E4-75FD-3547-BCC4-B828BE785CCA}" type="datetimeFigureOut">
              <a:rPr lang="en-US" smtClean="0"/>
              <a:t>6/12/2020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A45009-4BBD-A54D-9992-954A068F5B8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0"/>
            <a:ext cx="109728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8484463" y="6356351"/>
            <a:ext cx="2781300"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9BE6D3E4-75FD-3547-BCC4-B828BE785CCA}" type="datetimeFigureOut">
              <a:rPr lang="en-US" smtClean="0"/>
              <a:t>6/12/2020</a:t>
            </a:fld>
            <a:endParaRPr lang="en-US"/>
          </a:p>
        </p:txBody>
      </p:sp>
      <p:sp>
        <p:nvSpPr>
          <p:cNvPr id="5" name="Footer Placeholder 4"/>
          <p:cNvSpPr>
            <a:spLocks noGrp="1"/>
          </p:cNvSpPr>
          <p:nvPr>
            <p:ph type="ftr" sz="quarter" idx="3"/>
          </p:nvPr>
        </p:nvSpPr>
        <p:spPr>
          <a:xfrm>
            <a:off x="878887" y="6356351"/>
            <a:ext cx="3797300"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11391038" y="6356351"/>
            <a:ext cx="749300"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CBA45009-4BBD-A54D-9992-954A068F5B89}" type="slidenum">
              <a:rPr lang="en-US" smtClean="0"/>
              <a:t>‹#›</a:t>
            </a:fld>
            <a:endParaRPr lang="en-US"/>
          </a:p>
        </p:txBody>
      </p:sp>
      <p:sp>
        <p:nvSpPr>
          <p:cNvPr id="7" name="Oval 6"/>
          <p:cNvSpPr/>
          <p:nvPr/>
        </p:nvSpPr>
        <p:spPr>
          <a:xfrm>
            <a:off x="11277014" y="6499384"/>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758826" y="6499384"/>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hyperlink" Target="https://doi.org/10.3201/eid2607.200885" TargetMode="Externa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hyperlink" Target="https://doi.org/10.3201/eid2607.200885" TargetMode="Externa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5BD074D1-4619-914F-915B-3129DB1C32F4}"/>
              </a:ext>
            </a:extLst>
          </p:cNvPr>
          <p:cNvSpPr txBox="1"/>
          <p:nvPr/>
        </p:nvSpPr>
        <p:spPr>
          <a:xfrm>
            <a:off x="1577776" y="2067567"/>
            <a:ext cx="9064020" cy="707886"/>
          </a:xfrm>
          <a:prstGeom prst="rect">
            <a:avLst/>
          </a:prstGeom>
          <a:noFill/>
        </p:spPr>
        <p:txBody>
          <a:bodyPr wrap="none" rtlCol="0">
            <a:spAutoFit/>
          </a:bodyPr>
          <a:lstStyle/>
          <a:p>
            <a:r>
              <a:rPr lang="en-US" sz="4000" dirty="0">
                <a:solidFill>
                  <a:srgbClr val="7030A0"/>
                </a:solidFill>
              </a:rPr>
              <a:t>Infection and Transmission of  SARS- CoV-2</a:t>
            </a:r>
          </a:p>
        </p:txBody>
      </p:sp>
      <p:sp>
        <p:nvSpPr>
          <p:cNvPr id="3" name="TextBox 2">
            <a:extLst>
              <a:ext uri="{FF2B5EF4-FFF2-40B4-BE49-F238E27FC236}">
                <a16:creationId xmlns="" xmlns:a16="http://schemas.microsoft.com/office/drawing/2014/main" id="{319CC35B-36D4-DD4F-8DB8-D3976B8965EC}"/>
              </a:ext>
            </a:extLst>
          </p:cNvPr>
          <p:cNvSpPr txBox="1"/>
          <p:nvPr/>
        </p:nvSpPr>
        <p:spPr>
          <a:xfrm>
            <a:off x="4866425" y="3232132"/>
            <a:ext cx="1457963" cy="369332"/>
          </a:xfrm>
          <a:prstGeom prst="rect">
            <a:avLst/>
          </a:prstGeom>
          <a:noFill/>
        </p:spPr>
        <p:txBody>
          <a:bodyPr wrap="none" rtlCol="0">
            <a:spAutoFit/>
          </a:bodyPr>
          <a:lstStyle/>
          <a:p>
            <a:r>
              <a:rPr lang="en-US" dirty="0">
                <a:solidFill>
                  <a:srgbClr val="0070C0"/>
                </a:solidFill>
              </a:rPr>
              <a:t>May 27. 2020</a:t>
            </a:r>
          </a:p>
        </p:txBody>
      </p:sp>
      <p:sp>
        <p:nvSpPr>
          <p:cNvPr id="4" name="TextBox 3">
            <a:extLst>
              <a:ext uri="{FF2B5EF4-FFF2-40B4-BE49-F238E27FC236}">
                <a16:creationId xmlns="" xmlns:a16="http://schemas.microsoft.com/office/drawing/2014/main" id="{F80D93A3-100A-5447-BDD3-97E3E49F8A50}"/>
              </a:ext>
            </a:extLst>
          </p:cNvPr>
          <p:cNvSpPr txBox="1"/>
          <p:nvPr/>
        </p:nvSpPr>
        <p:spPr>
          <a:xfrm>
            <a:off x="4725359" y="4004196"/>
            <a:ext cx="1740092" cy="369332"/>
          </a:xfrm>
          <a:prstGeom prst="rect">
            <a:avLst/>
          </a:prstGeom>
          <a:noFill/>
        </p:spPr>
        <p:txBody>
          <a:bodyPr wrap="none" rtlCol="0">
            <a:spAutoFit/>
          </a:bodyPr>
          <a:lstStyle/>
          <a:p>
            <a:r>
              <a:rPr lang="en-US" dirty="0"/>
              <a:t>K.Dharmalingam</a:t>
            </a:r>
          </a:p>
        </p:txBody>
      </p:sp>
      <p:pic>
        <p:nvPicPr>
          <p:cNvPr id="1026" name="Picture 2" descr="Z:\Resource\AECS Logo\AECS 2013 black.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94351" y="5352723"/>
            <a:ext cx="1803299" cy="11439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98487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 xmlns:a16="http://schemas.microsoft.com/office/drawing/2014/main" id="{ACB17817-4348-B840-9D0F-78674400E948}"/>
              </a:ext>
            </a:extLst>
          </p:cNvPr>
          <p:cNvSpPr/>
          <p:nvPr/>
        </p:nvSpPr>
        <p:spPr>
          <a:xfrm>
            <a:off x="507395" y="852746"/>
            <a:ext cx="11412187" cy="3785652"/>
          </a:xfrm>
          <a:prstGeom prst="rect">
            <a:avLst/>
          </a:prstGeom>
        </p:spPr>
        <p:txBody>
          <a:bodyPr wrap="square">
            <a:spAutoFit/>
          </a:bodyPr>
          <a:lstStyle/>
          <a:p>
            <a:r>
              <a:rPr lang="en-IN" sz="2400" dirty="0">
                <a:latin typeface="Helvetica" pitchFamily="2" charset="0"/>
              </a:rPr>
              <a:t>1.Development of gastrointestinal symptoms in some patients with COVID-19 . </a:t>
            </a:r>
          </a:p>
          <a:p>
            <a:endParaRPr lang="en-IN" sz="2400" dirty="0">
              <a:latin typeface="Helvetica" pitchFamily="2" charset="0"/>
            </a:endParaRPr>
          </a:p>
          <a:p>
            <a:r>
              <a:rPr lang="en-IN" sz="2400" dirty="0">
                <a:latin typeface="Helvetica" pitchFamily="2" charset="0"/>
              </a:rPr>
              <a:t>2. Detection of viral RNA in faecal specimens in 53% of a cohort of 73 patients</a:t>
            </a:r>
          </a:p>
          <a:p>
            <a:endParaRPr lang="en-IN" sz="2400" dirty="0">
              <a:latin typeface="Helvetica" pitchFamily="2" charset="0"/>
            </a:endParaRPr>
          </a:p>
          <a:p>
            <a:r>
              <a:rPr lang="en-IN" sz="2400" dirty="0">
                <a:latin typeface="Times" pitchFamily="2" charset="0"/>
              </a:rPr>
              <a:t>3. Demonstration of of active SARS-CoV-2 replication in human </a:t>
            </a:r>
            <a:r>
              <a:rPr lang="en-IN" sz="2400" dirty="0" err="1">
                <a:latin typeface="Times" pitchFamily="2" charset="0"/>
              </a:rPr>
              <a:t>enteroids</a:t>
            </a:r>
            <a:r>
              <a:rPr lang="en-IN" sz="2400" dirty="0">
                <a:latin typeface="Times" pitchFamily="2" charset="0"/>
              </a:rPr>
              <a:t>, an </a:t>
            </a:r>
            <a:r>
              <a:rPr lang="en-IN" sz="2400" i="1" dirty="0">
                <a:latin typeface="Times" pitchFamily="2" charset="0"/>
              </a:rPr>
              <a:t>in vitro </a:t>
            </a:r>
            <a:r>
              <a:rPr lang="en-IN" sz="2400" dirty="0">
                <a:latin typeface="Times" pitchFamily="2" charset="0"/>
              </a:rPr>
              <a:t>model of human intestinal epithelium</a:t>
            </a:r>
          </a:p>
          <a:p>
            <a:endParaRPr lang="en-IN" sz="2400" dirty="0">
              <a:latin typeface="Times" pitchFamily="2" charset="0"/>
            </a:endParaRPr>
          </a:p>
          <a:p>
            <a:r>
              <a:rPr lang="en-IN" sz="2400" dirty="0"/>
              <a:t>4. Isolation of infectious virus from a patient with diarrheal COVID-19</a:t>
            </a:r>
          </a:p>
          <a:p>
            <a:endParaRPr lang="en-IN" sz="2400" dirty="0">
              <a:latin typeface="Helvetica" pitchFamily="2" charset="0"/>
            </a:endParaRPr>
          </a:p>
          <a:p>
            <a:endParaRPr lang="en-IN" sz="2400" dirty="0">
              <a:latin typeface="Helvetica" pitchFamily="2" charset="0"/>
            </a:endParaRPr>
          </a:p>
        </p:txBody>
      </p:sp>
      <p:sp>
        <p:nvSpPr>
          <p:cNvPr id="4" name="TextBox 3">
            <a:extLst>
              <a:ext uri="{FF2B5EF4-FFF2-40B4-BE49-F238E27FC236}">
                <a16:creationId xmlns="" xmlns:a16="http://schemas.microsoft.com/office/drawing/2014/main" id="{33DBADD0-F70B-6048-ACD7-6FDE819F7EB4}"/>
              </a:ext>
            </a:extLst>
          </p:cNvPr>
          <p:cNvSpPr txBox="1"/>
          <p:nvPr/>
        </p:nvSpPr>
        <p:spPr>
          <a:xfrm>
            <a:off x="1140031" y="177325"/>
            <a:ext cx="9815508" cy="707886"/>
          </a:xfrm>
          <a:prstGeom prst="rect">
            <a:avLst/>
          </a:prstGeom>
          <a:noFill/>
        </p:spPr>
        <p:txBody>
          <a:bodyPr wrap="none" rtlCol="0">
            <a:spAutoFit/>
          </a:bodyPr>
          <a:lstStyle/>
          <a:p>
            <a:r>
              <a:rPr lang="en-US" sz="4000" dirty="0">
                <a:solidFill>
                  <a:srgbClr val="0070C0"/>
                </a:solidFill>
              </a:rPr>
              <a:t>Is intestinal tract additional route of infection?</a:t>
            </a:r>
          </a:p>
        </p:txBody>
      </p:sp>
      <p:sp>
        <p:nvSpPr>
          <p:cNvPr id="7" name="Rectangle 6">
            <a:extLst>
              <a:ext uri="{FF2B5EF4-FFF2-40B4-BE49-F238E27FC236}">
                <a16:creationId xmlns="" xmlns:a16="http://schemas.microsoft.com/office/drawing/2014/main" id="{5610F191-3AFA-B946-8C32-A1BCA8093C26}"/>
              </a:ext>
            </a:extLst>
          </p:cNvPr>
          <p:cNvSpPr/>
          <p:nvPr/>
        </p:nvSpPr>
        <p:spPr>
          <a:xfrm>
            <a:off x="272419" y="4185349"/>
            <a:ext cx="11273643" cy="1815882"/>
          </a:xfrm>
          <a:prstGeom prst="rect">
            <a:avLst/>
          </a:prstGeom>
        </p:spPr>
        <p:txBody>
          <a:bodyPr wrap="square">
            <a:spAutoFit/>
          </a:bodyPr>
          <a:lstStyle/>
          <a:p>
            <a:r>
              <a:rPr lang="en-IN" sz="2800" dirty="0">
                <a:solidFill>
                  <a:srgbClr val="7030A0"/>
                </a:solidFill>
                <a:latin typeface="Times" pitchFamily="2" charset="0"/>
              </a:rPr>
              <a:t>Currently, the route(s) leading to enteric infection remains unclear. </a:t>
            </a:r>
          </a:p>
          <a:p>
            <a:pPr marL="514350" indent="-514350">
              <a:buAutoNum type="arabicPeriod"/>
            </a:pPr>
            <a:r>
              <a:rPr lang="en-IN" sz="2800" dirty="0">
                <a:solidFill>
                  <a:srgbClr val="7030A0"/>
                </a:solidFill>
                <a:latin typeface="Times" pitchFamily="2" charset="0"/>
              </a:rPr>
              <a:t>Intestinal epithelial cells are primarily infected with SARS-CoV-2 via the oral–</a:t>
            </a:r>
            <a:r>
              <a:rPr lang="en-IN" sz="2800" dirty="0" err="1">
                <a:solidFill>
                  <a:srgbClr val="7030A0"/>
                </a:solidFill>
                <a:latin typeface="Times" pitchFamily="2" charset="0"/>
              </a:rPr>
              <a:t>fecal</a:t>
            </a:r>
            <a:r>
              <a:rPr lang="en-IN" sz="2800" dirty="0">
                <a:solidFill>
                  <a:srgbClr val="7030A0"/>
                </a:solidFill>
                <a:latin typeface="Times" pitchFamily="2" charset="0"/>
              </a:rPr>
              <a:t> route or</a:t>
            </a:r>
          </a:p>
          <a:p>
            <a:pPr marL="514350" indent="-514350">
              <a:buAutoNum type="arabicPeriod"/>
            </a:pPr>
            <a:r>
              <a:rPr lang="en-IN" sz="2800" dirty="0">
                <a:solidFill>
                  <a:srgbClr val="7030A0"/>
                </a:solidFill>
                <a:latin typeface="Times" pitchFamily="2" charset="0"/>
              </a:rPr>
              <a:t>Whether enteric infection is secondary to respiratory infection.</a:t>
            </a:r>
            <a:endParaRPr lang="en-IN" sz="2800" dirty="0">
              <a:solidFill>
                <a:srgbClr val="7030A0"/>
              </a:solidFill>
              <a:effectLst/>
              <a:latin typeface="Times" pitchFamily="2" charset="0"/>
            </a:endParaRPr>
          </a:p>
        </p:txBody>
      </p:sp>
      <p:sp>
        <p:nvSpPr>
          <p:cNvPr id="8" name="TextBox 7">
            <a:extLst>
              <a:ext uri="{FF2B5EF4-FFF2-40B4-BE49-F238E27FC236}">
                <a16:creationId xmlns="" xmlns:a16="http://schemas.microsoft.com/office/drawing/2014/main" id="{5E428D6D-AFDB-5A48-847D-55C7965D4F51}"/>
              </a:ext>
            </a:extLst>
          </p:cNvPr>
          <p:cNvSpPr txBox="1"/>
          <p:nvPr/>
        </p:nvSpPr>
        <p:spPr>
          <a:xfrm>
            <a:off x="8388620" y="6001231"/>
            <a:ext cx="2566921" cy="369332"/>
          </a:xfrm>
          <a:prstGeom prst="rect">
            <a:avLst/>
          </a:prstGeom>
          <a:noFill/>
        </p:spPr>
        <p:txBody>
          <a:bodyPr wrap="none" rtlCol="0">
            <a:spAutoFit/>
          </a:bodyPr>
          <a:lstStyle/>
          <a:p>
            <a:r>
              <a:rPr lang="en-US" dirty="0"/>
              <a:t>Nature Medicine May 13.</a:t>
            </a:r>
          </a:p>
        </p:txBody>
      </p:sp>
      <p:sp>
        <p:nvSpPr>
          <p:cNvPr id="2" name="TextBox 1">
            <a:extLst>
              <a:ext uri="{FF2B5EF4-FFF2-40B4-BE49-F238E27FC236}">
                <a16:creationId xmlns="" xmlns:a16="http://schemas.microsoft.com/office/drawing/2014/main" id="{98AD7DB0-2E16-DF49-9A0C-01CA654A0011}"/>
              </a:ext>
            </a:extLst>
          </p:cNvPr>
          <p:cNvSpPr txBox="1"/>
          <p:nvPr/>
        </p:nvSpPr>
        <p:spPr>
          <a:xfrm>
            <a:off x="5218980" y="28520"/>
            <a:ext cx="359394" cy="369332"/>
          </a:xfrm>
          <a:prstGeom prst="rect">
            <a:avLst/>
          </a:prstGeom>
          <a:noFill/>
        </p:spPr>
        <p:txBody>
          <a:bodyPr wrap="none" rtlCol="0">
            <a:spAutoFit/>
          </a:bodyPr>
          <a:lstStyle/>
          <a:p>
            <a:r>
              <a:rPr lang="en-US" dirty="0"/>
              <a:t>2.</a:t>
            </a:r>
          </a:p>
        </p:txBody>
      </p:sp>
    </p:spTree>
    <p:extLst>
      <p:ext uri="{BB962C8B-B14F-4D97-AF65-F5344CB8AC3E}">
        <p14:creationId xmlns:p14="http://schemas.microsoft.com/office/powerpoint/2010/main" val="30554123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394E0CF3-1C7D-C249-8501-B2DABD6796FD}"/>
              </a:ext>
            </a:extLst>
          </p:cNvPr>
          <p:cNvSpPr txBox="1"/>
          <p:nvPr/>
        </p:nvSpPr>
        <p:spPr>
          <a:xfrm>
            <a:off x="1397479" y="1337097"/>
            <a:ext cx="8061502" cy="584775"/>
          </a:xfrm>
          <a:prstGeom prst="rect">
            <a:avLst/>
          </a:prstGeom>
          <a:noFill/>
        </p:spPr>
        <p:txBody>
          <a:bodyPr wrap="none" rtlCol="0">
            <a:spAutoFit/>
          </a:bodyPr>
          <a:lstStyle/>
          <a:p>
            <a:r>
              <a:rPr lang="en-US" sz="3200" dirty="0">
                <a:solidFill>
                  <a:srgbClr val="FF0000"/>
                </a:solidFill>
              </a:rPr>
              <a:t>Direct and indirect transmission of SARS -CoV-2</a:t>
            </a:r>
          </a:p>
        </p:txBody>
      </p:sp>
      <p:sp>
        <p:nvSpPr>
          <p:cNvPr id="3" name="TextBox 2">
            <a:extLst>
              <a:ext uri="{FF2B5EF4-FFF2-40B4-BE49-F238E27FC236}">
                <a16:creationId xmlns="" xmlns:a16="http://schemas.microsoft.com/office/drawing/2014/main" id="{DD6883D1-7397-3E4F-A66F-3E5E0CE199A3}"/>
              </a:ext>
            </a:extLst>
          </p:cNvPr>
          <p:cNvSpPr txBox="1"/>
          <p:nvPr/>
        </p:nvSpPr>
        <p:spPr>
          <a:xfrm>
            <a:off x="3067391" y="2751827"/>
            <a:ext cx="5313442" cy="2246769"/>
          </a:xfrm>
          <a:prstGeom prst="rect">
            <a:avLst/>
          </a:prstGeom>
          <a:noFill/>
        </p:spPr>
        <p:txBody>
          <a:bodyPr wrap="none" rtlCol="0">
            <a:spAutoFit/>
          </a:bodyPr>
          <a:lstStyle/>
          <a:p>
            <a:r>
              <a:rPr lang="en-US" sz="2800" dirty="0">
                <a:solidFill>
                  <a:srgbClr val="7030A0"/>
                </a:solidFill>
              </a:rPr>
              <a:t>1.Droplet/aerosol</a:t>
            </a:r>
          </a:p>
          <a:p>
            <a:endParaRPr lang="en-US" sz="2800" dirty="0">
              <a:solidFill>
                <a:srgbClr val="7030A0"/>
              </a:solidFill>
            </a:endParaRPr>
          </a:p>
          <a:p>
            <a:r>
              <a:rPr lang="en-US" sz="2800" dirty="0">
                <a:solidFill>
                  <a:srgbClr val="7030A0"/>
                </a:solidFill>
              </a:rPr>
              <a:t>2. Fecal</a:t>
            </a:r>
          </a:p>
          <a:p>
            <a:endParaRPr lang="en-US" sz="2800" dirty="0">
              <a:solidFill>
                <a:srgbClr val="7030A0"/>
              </a:solidFill>
            </a:endParaRPr>
          </a:p>
          <a:p>
            <a:r>
              <a:rPr lang="en-US" sz="2800" dirty="0">
                <a:solidFill>
                  <a:srgbClr val="7030A0"/>
                </a:solidFill>
              </a:rPr>
              <a:t>3. Surface transmission. (INDIRECT)</a:t>
            </a:r>
          </a:p>
        </p:txBody>
      </p:sp>
    </p:spTree>
    <p:extLst>
      <p:ext uri="{BB962C8B-B14F-4D97-AF65-F5344CB8AC3E}">
        <p14:creationId xmlns:p14="http://schemas.microsoft.com/office/powerpoint/2010/main" val="29607778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 xmlns:a16="http://schemas.microsoft.com/office/drawing/2014/main" id="{C1B2AE97-7556-A943-BAFC-36EE7B3034AC}"/>
              </a:ext>
            </a:extLst>
          </p:cNvPr>
          <p:cNvSpPr txBox="1"/>
          <p:nvPr/>
        </p:nvSpPr>
        <p:spPr>
          <a:xfrm>
            <a:off x="7746467" y="4630317"/>
            <a:ext cx="2755883" cy="646331"/>
          </a:xfrm>
          <a:prstGeom prst="rect">
            <a:avLst/>
          </a:prstGeom>
          <a:noFill/>
        </p:spPr>
        <p:txBody>
          <a:bodyPr wrap="none" rtlCol="0">
            <a:spAutoFit/>
          </a:bodyPr>
          <a:lstStyle/>
          <a:p>
            <a:r>
              <a:rPr lang="en-IN" dirty="0"/>
              <a:t>N </a:t>
            </a:r>
            <a:r>
              <a:rPr lang="en-IN" dirty="0" err="1"/>
              <a:t>Engl</a:t>
            </a:r>
            <a:r>
              <a:rPr lang="en-IN" dirty="0"/>
              <a:t> J Med April 16, 2020</a:t>
            </a:r>
          </a:p>
          <a:p>
            <a:endParaRPr lang="en-US" dirty="0"/>
          </a:p>
        </p:txBody>
      </p:sp>
      <p:sp>
        <p:nvSpPr>
          <p:cNvPr id="5" name="Rectangle 4">
            <a:extLst>
              <a:ext uri="{FF2B5EF4-FFF2-40B4-BE49-F238E27FC236}">
                <a16:creationId xmlns="" xmlns:a16="http://schemas.microsoft.com/office/drawing/2014/main" id="{1DEAC434-5CFA-0A48-B8C1-BA03EB585A9E}"/>
              </a:ext>
            </a:extLst>
          </p:cNvPr>
          <p:cNvSpPr/>
          <p:nvPr/>
        </p:nvSpPr>
        <p:spPr>
          <a:xfrm>
            <a:off x="2035554" y="3555481"/>
            <a:ext cx="8777789" cy="954107"/>
          </a:xfrm>
          <a:prstGeom prst="rect">
            <a:avLst/>
          </a:prstGeom>
        </p:spPr>
        <p:txBody>
          <a:bodyPr wrap="square">
            <a:spAutoFit/>
          </a:bodyPr>
          <a:lstStyle/>
          <a:p>
            <a:r>
              <a:rPr lang="en-IN" sz="2800" dirty="0">
                <a:latin typeface="Times" pitchFamily="2" charset="0"/>
              </a:rPr>
              <a:t>SARS-CoV-2. Viral strain used </a:t>
            </a:r>
          </a:p>
          <a:p>
            <a:r>
              <a:rPr lang="en-IN" sz="2800" dirty="0">
                <a:solidFill>
                  <a:srgbClr val="7030A0"/>
                </a:solidFill>
                <a:latin typeface="Times" pitchFamily="2" charset="0"/>
              </a:rPr>
              <a:t>nCoV-WA1-2020 (MN985325.1</a:t>
            </a:r>
            <a:r>
              <a:rPr lang="en-IN" sz="2800" dirty="0">
                <a:latin typeface="Times" pitchFamily="2" charset="0"/>
              </a:rPr>
              <a:t>)</a:t>
            </a:r>
            <a:endParaRPr lang="en-IN" sz="2800" dirty="0">
              <a:effectLst/>
              <a:latin typeface="Times" pitchFamily="2" charset="0"/>
            </a:endParaRPr>
          </a:p>
        </p:txBody>
      </p:sp>
      <p:sp>
        <p:nvSpPr>
          <p:cNvPr id="6" name="Rectangle 5">
            <a:extLst>
              <a:ext uri="{FF2B5EF4-FFF2-40B4-BE49-F238E27FC236}">
                <a16:creationId xmlns="" xmlns:a16="http://schemas.microsoft.com/office/drawing/2014/main" id="{B2E85708-EDC7-1F4E-BBA9-F1982CAEC0DD}"/>
              </a:ext>
            </a:extLst>
          </p:cNvPr>
          <p:cNvSpPr/>
          <p:nvPr/>
        </p:nvSpPr>
        <p:spPr>
          <a:xfrm>
            <a:off x="1870866" y="1726595"/>
            <a:ext cx="8114914" cy="1384995"/>
          </a:xfrm>
          <a:prstGeom prst="rect">
            <a:avLst/>
          </a:prstGeom>
        </p:spPr>
        <p:txBody>
          <a:bodyPr wrap="none">
            <a:spAutoFit/>
          </a:bodyPr>
          <a:lstStyle/>
          <a:p>
            <a:r>
              <a:rPr lang="en-IN" sz="2800" dirty="0">
                <a:solidFill>
                  <a:srgbClr val="FF0000"/>
                </a:solidFill>
                <a:latin typeface="Times" pitchFamily="2" charset="0"/>
              </a:rPr>
              <a:t>Measurement done using the titre of virus </a:t>
            </a:r>
          </a:p>
          <a:p>
            <a:endParaRPr lang="en-IN" sz="2800" dirty="0">
              <a:solidFill>
                <a:srgbClr val="FF0000"/>
              </a:solidFill>
              <a:latin typeface="Times" pitchFamily="2" charset="0"/>
            </a:endParaRPr>
          </a:p>
          <a:p>
            <a:r>
              <a:rPr lang="en-IN" sz="2800" dirty="0">
                <a:solidFill>
                  <a:srgbClr val="FF0000"/>
                </a:solidFill>
                <a:latin typeface="Times" pitchFamily="2" charset="0"/>
              </a:rPr>
              <a:t>Tissue-culture Infectious Dose [TCID50] per </a:t>
            </a:r>
            <a:r>
              <a:rPr lang="en-IN" sz="2800" dirty="0" err="1">
                <a:solidFill>
                  <a:srgbClr val="FF0000"/>
                </a:solidFill>
                <a:latin typeface="Times" pitchFamily="2" charset="0"/>
              </a:rPr>
              <a:t>milliliter</a:t>
            </a:r>
            <a:r>
              <a:rPr lang="en-IN" sz="2800" dirty="0">
                <a:solidFill>
                  <a:srgbClr val="FF0000"/>
                </a:solidFill>
                <a:latin typeface="Times" pitchFamily="2" charset="0"/>
              </a:rPr>
              <a:t>)</a:t>
            </a:r>
            <a:endParaRPr lang="en-IN" sz="2800" dirty="0">
              <a:solidFill>
                <a:srgbClr val="FF0000"/>
              </a:solidFill>
              <a:effectLst/>
              <a:latin typeface="Times" pitchFamily="2" charset="0"/>
            </a:endParaRPr>
          </a:p>
        </p:txBody>
      </p:sp>
      <p:sp>
        <p:nvSpPr>
          <p:cNvPr id="7" name="TextBox 6">
            <a:extLst>
              <a:ext uri="{FF2B5EF4-FFF2-40B4-BE49-F238E27FC236}">
                <a16:creationId xmlns="" xmlns:a16="http://schemas.microsoft.com/office/drawing/2014/main" id="{AF85FFAB-21E9-324F-90C5-99C9ECF592E5}"/>
              </a:ext>
            </a:extLst>
          </p:cNvPr>
          <p:cNvSpPr txBox="1"/>
          <p:nvPr/>
        </p:nvSpPr>
        <p:spPr>
          <a:xfrm>
            <a:off x="2078325" y="449322"/>
            <a:ext cx="8692251" cy="646331"/>
          </a:xfrm>
          <a:prstGeom prst="rect">
            <a:avLst/>
          </a:prstGeom>
          <a:noFill/>
        </p:spPr>
        <p:txBody>
          <a:bodyPr wrap="none" rtlCol="0">
            <a:spAutoFit/>
          </a:bodyPr>
          <a:lstStyle/>
          <a:p>
            <a:r>
              <a:rPr lang="en-US" sz="3600" dirty="0">
                <a:solidFill>
                  <a:srgbClr val="7030A0"/>
                </a:solidFill>
              </a:rPr>
              <a:t>Stability of SARS CoV2 in aerosol and surfaces</a:t>
            </a:r>
          </a:p>
        </p:txBody>
      </p:sp>
    </p:spTree>
    <p:extLst>
      <p:ext uri="{BB962C8B-B14F-4D97-AF65-F5344CB8AC3E}">
        <p14:creationId xmlns:p14="http://schemas.microsoft.com/office/powerpoint/2010/main" val="28614350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B5DB704E-A6D1-5E45-9F10-029BB9E3EA60}"/>
              </a:ext>
            </a:extLst>
          </p:cNvPr>
          <p:cNvPicPr>
            <a:picLocks noChangeAspect="1"/>
          </p:cNvPicPr>
          <p:nvPr/>
        </p:nvPicPr>
        <p:blipFill>
          <a:blip r:embed="rId2"/>
          <a:stretch>
            <a:fillRect/>
          </a:stretch>
        </p:blipFill>
        <p:spPr>
          <a:xfrm rot="5400000">
            <a:off x="1694728" y="-1265383"/>
            <a:ext cx="6582475" cy="9232235"/>
          </a:xfrm>
          <a:prstGeom prst="rect">
            <a:avLst/>
          </a:prstGeom>
        </p:spPr>
      </p:pic>
      <p:sp>
        <p:nvSpPr>
          <p:cNvPr id="3" name="TextBox 2">
            <a:extLst>
              <a:ext uri="{FF2B5EF4-FFF2-40B4-BE49-F238E27FC236}">
                <a16:creationId xmlns="" xmlns:a16="http://schemas.microsoft.com/office/drawing/2014/main" id="{6E0027A5-43FB-F44E-962E-C1DC1D9AD1D8}"/>
              </a:ext>
            </a:extLst>
          </p:cNvPr>
          <p:cNvSpPr txBox="1"/>
          <p:nvPr/>
        </p:nvSpPr>
        <p:spPr>
          <a:xfrm>
            <a:off x="9416718" y="1058779"/>
            <a:ext cx="2002343" cy="923330"/>
          </a:xfrm>
          <a:prstGeom prst="rect">
            <a:avLst/>
          </a:prstGeom>
          <a:noFill/>
        </p:spPr>
        <p:txBody>
          <a:bodyPr wrap="none" rtlCol="0">
            <a:spAutoFit/>
          </a:bodyPr>
          <a:lstStyle/>
          <a:p>
            <a:r>
              <a:rPr lang="en-US" dirty="0"/>
              <a:t>Orange SARS CoV-2</a:t>
            </a:r>
          </a:p>
          <a:p>
            <a:endParaRPr lang="en-US" dirty="0"/>
          </a:p>
          <a:p>
            <a:r>
              <a:rPr lang="en-US" dirty="0"/>
              <a:t>Blue SARS CoV-1</a:t>
            </a:r>
          </a:p>
        </p:txBody>
      </p:sp>
      <p:sp>
        <p:nvSpPr>
          <p:cNvPr id="4" name="Oval 3">
            <a:extLst>
              <a:ext uri="{FF2B5EF4-FFF2-40B4-BE49-F238E27FC236}">
                <a16:creationId xmlns="" xmlns:a16="http://schemas.microsoft.com/office/drawing/2014/main" id="{25CC7CE6-690C-1C43-BE68-61611642AAA1}"/>
              </a:ext>
            </a:extLst>
          </p:cNvPr>
          <p:cNvSpPr/>
          <p:nvPr/>
        </p:nvSpPr>
        <p:spPr>
          <a:xfrm>
            <a:off x="757239" y="5236371"/>
            <a:ext cx="1121568" cy="1405603"/>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a:extLst>
              <a:ext uri="{FF2B5EF4-FFF2-40B4-BE49-F238E27FC236}">
                <a16:creationId xmlns="" xmlns:a16="http://schemas.microsoft.com/office/drawing/2014/main" id="{1BC63BCC-1134-7046-A01C-259D13487048}"/>
              </a:ext>
            </a:extLst>
          </p:cNvPr>
          <p:cNvCxnSpPr>
            <a:cxnSpLocks/>
          </p:cNvCxnSpPr>
          <p:nvPr/>
        </p:nvCxnSpPr>
        <p:spPr>
          <a:xfrm>
            <a:off x="2100263" y="0"/>
            <a:ext cx="0" cy="1129464"/>
          </a:xfrm>
          <a:prstGeom prst="straightConnector1">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25271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4EBDAD59-1AE2-F746-A0E9-E90D03893371}"/>
              </a:ext>
            </a:extLst>
          </p:cNvPr>
          <p:cNvSpPr/>
          <p:nvPr/>
        </p:nvSpPr>
        <p:spPr>
          <a:xfrm>
            <a:off x="1599971" y="2551837"/>
            <a:ext cx="9290264" cy="1754326"/>
          </a:xfrm>
          <a:prstGeom prst="rect">
            <a:avLst/>
          </a:prstGeom>
        </p:spPr>
        <p:txBody>
          <a:bodyPr wrap="square">
            <a:spAutoFit/>
          </a:bodyPr>
          <a:lstStyle/>
          <a:p>
            <a:r>
              <a:rPr lang="en-IN" sz="3600" dirty="0">
                <a:solidFill>
                  <a:srgbClr val="7030A0"/>
                </a:solidFill>
                <a:latin typeface="Times" pitchFamily="2" charset="0"/>
              </a:rPr>
              <a:t>Airborne or Droplet Precautions for COVID-19 </a:t>
            </a:r>
          </a:p>
          <a:p>
            <a:endParaRPr lang="en-IN" sz="3600" dirty="0">
              <a:solidFill>
                <a:srgbClr val="7030A0"/>
              </a:solidFill>
              <a:latin typeface="Times" pitchFamily="2" charset="0"/>
            </a:endParaRPr>
          </a:p>
          <a:p>
            <a:r>
              <a:rPr lang="en-IN" sz="3600" dirty="0">
                <a:solidFill>
                  <a:srgbClr val="7030A0"/>
                </a:solidFill>
                <a:latin typeface="Times" pitchFamily="2" charset="0"/>
              </a:rPr>
              <a:t>Journal of Infectious Diseases 2020</a:t>
            </a:r>
            <a:endParaRPr lang="en-IN" sz="3600" dirty="0">
              <a:solidFill>
                <a:srgbClr val="7030A0"/>
              </a:solidFill>
              <a:effectLst/>
              <a:latin typeface="Times" pitchFamily="2" charset="0"/>
            </a:endParaRPr>
          </a:p>
        </p:txBody>
      </p:sp>
    </p:spTree>
    <p:extLst>
      <p:ext uri="{BB962C8B-B14F-4D97-AF65-F5344CB8AC3E}">
        <p14:creationId xmlns:p14="http://schemas.microsoft.com/office/powerpoint/2010/main" val="15924859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F9892DBC-D782-A646-B949-27348A063D24}"/>
              </a:ext>
            </a:extLst>
          </p:cNvPr>
          <p:cNvSpPr/>
          <p:nvPr/>
        </p:nvSpPr>
        <p:spPr>
          <a:xfrm>
            <a:off x="515141" y="4614116"/>
            <a:ext cx="11035631" cy="954107"/>
          </a:xfrm>
          <a:prstGeom prst="rect">
            <a:avLst/>
          </a:prstGeom>
        </p:spPr>
        <p:txBody>
          <a:bodyPr wrap="square">
            <a:spAutoFit/>
          </a:bodyPr>
          <a:lstStyle/>
          <a:p>
            <a:r>
              <a:rPr lang="en-IN" sz="2800" dirty="0">
                <a:solidFill>
                  <a:srgbClr val="FF0000"/>
                </a:solidFill>
                <a:latin typeface="Times" pitchFamily="2" charset="0"/>
              </a:rPr>
              <a:t>Eight of the 10 studies discussed a horizontal trajectory greater than 2 meters (≈6 feet) for a range of droplet sizes of less than 60 </a:t>
            </a:r>
            <a:r>
              <a:rPr lang="el-GR" sz="2800" dirty="0">
                <a:solidFill>
                  <a:srgbClr val="FF0000"/>
                </a:solidFill>
                <a:latin typeface="Times" pitchFamily="2" charset="0"/>
              </a:rPr>
              <a:t>μ</a:t>
            </a:r>
            <a:r>
              <a:rPr lang="en-IN" sz="2800" dirty="0">
                <a:solidFill>
                  <a:srgbClr val="FF0000"/>
                </a:solidFill>
                <a:latin typeface="Times" pitchFamily="2" charset="0"/>
              </a:rPr>
              <a:t>m </a:t>
            </a:r>
            <a:endParaRPr lang="en-IN" sz="2800" dirty="0">
              <a:solidFill>
                <a:srgbClr val="FF0000"/>
              </a:solidFill>
              <a:effectLst/>
              <a:latin typeface="Times" pitchFamily="2" charset="0"/>
            </a:endParaRPr>
          </a:p>
        </p:txBody>
      </p:sp>
      <p:sp>
        <p:nvSpPr>
          <p:cNvPr id="3" name="Rectangle 2">
            <a:extLst>
              <a:ext uri="{FF2B5EF4-FFF2-40B4-BE49-F238E27FC236}">
                <a16:creationId xmlns="" xmlns:a16="http://schemas.microsoft.com/office/drawing/2014/main" id="{7C742FE8-8FDF-D740-B80A-0EBB2835DBC2}"/>
              </a:ext>
            </a:extLst>
          </p:cNvPr>
          <p:cNvSpPr/>
          <p:nvPr/>
        </p:nvSpPr>
        <p:spPr>
          <a:xfrm>
            <a:off x="515140" y="1598768"/>
            <a:ext cx="10383328" cy="913070"/>
          </a:xfrm>
          <a:prstGeom prst="rect">
            <a:avLst/>
          </a:prstGeom>
        </p:spPr>
        <p:txBody>
          <a:bodyPr wrap="square">
            <a:spAutoFit/>
          </a:bodyPr>
          <a:lstStyle/>
          <a:p>
            <a:r>
              <a:rPr lang="en-US" sz="3200" baseline="30000" dirty="0">
                <a:solidFill>
                  <a:srgbClr val="7030A0"/>
                </a:solidFill>
                <a:latin typeface="Times-Roman" pitchFamily="2" charset="0"/>
              </a:rPr>
              <a:t>The WHO uses a cutoff limit of 5 </a:t>
            </a:r>
            <a:r>
              <a:rPr lang="el-GR" sz="3200" baseline="30000" dirty="0">
                <a:solidFill>
                  <a:srgbClr val="7030A0"/>
                </a:solidFill>
                <a:latin typeface="Times-Roman" pitchFamily="2" charset="0"/>
              </a:rPr>
              <a:t>μ</a:t>
            </a:r>
            <a:r>
              <a:rPr lang="en-US" sz="3200" baseline="30000" dirty="0">
                <a:solidFill>
                  <a:srgbClr val="7030A0"/>
                </a:solidFill>
                <a:latin typeface="Times-Roman" pitchFamily="2" charset="0"/>
              </a:rPr>
              <a:t>m to differentiate between aerosols (≤5 </a:t>
            </a:r>
            <a:r>
              <a:rPr lang="el-GR" sz="3200" baseline="30000" dirty="0">
                <a:solidFill>
                  <a:srgbClr val="7030A0"/>
                </a:solidFill>
                <a:latin typeface="Times-Roman" pitchFamily="2" charset="0"/>
              </a:rPr>
              <a:t>μ</a:t>
            </a:r>
            <a:r>
              <a:rPr lang="en-US" sz="3200" baseline="30000" dirty="0">
                <a:solidFill>
                  <a:srgbClr val="7030A0"/>
                </a:solidFill>
                <a:latin typeface="Times-Roman" pitchFamily="2" charset="0"/>
              </a:rPr>
              <a:t>m) and droplet (&gt;5 </a:t>
            </a:r>
            <a:r>
              <a:rPr lang="el-GR" sz="3200" baseline="30000" dirty="0">
                <a:solidFill>
                  <a:srgbClr val="7030A0"/>
                </a:solidFill>
                <a:latin typeface="Times-Roman" pitchFamily="2" charset="0"/>
              </a:rPr>
              <a:t>μ</a:t>
            </a:r>
            <a:r>
              <a:rPr lang="en-US" sz="3200" baseline="30000" dirty="0">
                <a:solidFill>
                  <a:srgbClr val="7030A0"/>
                </a:solidFill>
                <a:latin typeface="Times-Roman" pitchFamily="2" charset="0"/>
              </a:rPr>
              <a:t>m) [38] transmission routes.</a:t>
            </a:r>
            <a:endParaRPr lang="en-US" sz="3200" dirty="0">
              <a:solidFill>
                <a:srgbClr val="7030A0"/>
              </a:solidFill>
            </a:endParaRPr>
          </a:p>
        </p:txBody>
      </p:sp>
      <p:sp>
        <p:nvSpPr>
          <p:cNvPr id="4" name="Rectangle 3">
            <a:extLst>
              <a:ext uri="{FF2B5EF4-FFF2-40B4-BE49-F238E27FC236}">
                <a16:creationId xmlns="" xmlns:a16="http://schemas.microsoft.com/office/drawing/2014/main" id="{39185EB9-A619-3745-8C59-5E4A1390CD8A}"/>
              </a:ext>
            </a:extLst>
          </p:cNvPr>
          <p:cNvSpPr/>
          <p:nvPr/>
        </p:nvSpPr>
        <p:spPr>
          <a:xfrm>
            <a:off x="515140" y="2862954"/>
            <a:ext cx="9857117" cy="1241365"/>
          </a:xfrm>
          <a:prstGeom prst="rect">
            <a:avLst/>
          </a:prstGeom>
        </p:spPr>
        <p:txBody>
          <a:bodyPr wrap="square">
            <a:spAutoFit/>
          </a:bodyPr>
          <a:lstStyle/>
          <a:p>
            <a:r>
              <a:rPr lang="en-US" sz="3200" baseline="30000" dirty="0">
                <a:solidFill>
                  <a:srgbClr val="0070C0"/>
                </a:solidFill>
                <a:latin typeface="Times-Roman" pitchFamily="2" charset="0"/>
              </a:rPr>
              <a:t>In addition, the size of a droplet is dynamic and changes within seconds during the transit from the respiratory tract to the environment due to evaporation. Ambient condition is critical. </a:t>
            </a:r>
            <a:endParaRPr lang="en-US" sz="3200" dirty="0">
              <a:solidFill>
                <a:srgbClr val="0070C0"/>
              </a:solidFill>
            </a:endParaRPr>
          </a:p>
        </p:txBody>
      </p:sp>
      <p:sp>
        <p:nvSpPr>
          <p:cNvPr id="5" name="TextBox 4">
            <a:extLst>
              <a:ext uri="{FF2B5EF4-FFF2-40B4-BE49-F238E27FC236}">
                <a16:creationId xmlns="" xmlns:a16="http://schemas.microsoft.com/office/drawing/2014/main" id="{0CB8C13D-346A-FC41-AB88-5AA540ECAF06}"/>
              </a:ext>
            </a:extLst>
          </p:cNvPr>
          <p:cNvSpPr txBox="1"/>
          <p:nvPr/>
        </p:nvSpPr>
        <p:spPr>
          <a:xfrm>
            <a:off x="4574502" y="370937"/>
            <a:ext cx="3765005" cy="646331"/>
          </a:xfrm>
          <a:prstGeom prst="rect">
            <a:avLst/>
          </a:prstGeom>
          <a:noFill/>
        </p:spPr>
        <p:txBody>
          <a:bodyPr wrap="none" rtlCol="0">
            <a:spAutoFit/>
          </a:bodyPr>
          <a:lstStyle/>
          <a:p>
            <a:r>
              <a:rPr lang="en-US" sz="3600" dirty="0">
                <a:solidFill>
                  <a:srgbClr val="0070C0"/>
                </a:solidFill>
              </a:rPr>
              <a:t>Droplet. Vs Aerosol</a:t>
            </a:r>
          </a:p>
        </p:txBody>
      </p:sp>
    </p:spTree>
    <p:extLst>
      <p:ext uri="{BB962C8B-B14F-4D97-AF65-F5344CB8AC3E}">
        <p14:creationId xmlns:p14="http://schemas.microsoft.com/office/powerpoint/2010/main" val="28719565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F58A95DC-962C-764F-88AE-6625CBD9410E}"/>
              </a:ext>
            </a:extLst>
          </p:cNvPr>
          <p:cNvPicPr>
            <a:picLocks noChangeAspect="1"/>
          </p:cNvPicPr>
          <p:nvPr/>
        </p:nvPicPr>
        <p:blipFill>
          <a:blip r:embed="rId2"/>
          <a:stretch>
            <a:fillRect/>
          </a:stretch>
        </p:blipFill>
        <p:spPr>
          <a:xfrm>
            <a:off x="0" y="906733"/>
            <a:ext cx="12192000" cy="5044534"/>
          </a:xfrm>
          <a:prstGeom prst="rect">
            <a:avLst/>
          </a:prstGeom>
        </p:spPr>
      </p:pic>
    </p:spTree>
    <p:extLst>
      <p:ext uri="{BB962C8B-B14F-4D97-AF65-F5344CB8AC3E}">
        <p14:creationId xmlns:p14="http://schemas.microsoft.com/office/powerpoint/2010/main" val="39273516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545241C5-CEA8-5746-BA0A-ACEE1C7BEF08}"/>
              </a:ext>
            </a:extLst>
          </p:cNvPr>
          <p:cNvPicPr>
            <a:picLocks noChangeAspect="1"/>
          </p:cNvPicPr>
          <p:nvPr/>
        </p:nvPicPr>
        <p:blipFill>
          <a:blip r:embed="rId2"/>
          <a:stretch>
            <a:fillRect/>
          </a:stretch>
        </p:blipFill>
        <p:spPr>
          <a:xfrm>
            <a:off x="751203" y="0"/>
            <a:ext cx="10689595" cy="6858000"/>
          </a:xfrm>
          <a:prstGeom prst="rect">
            <a:avLst/>
          </a:prstGeom>
        </p:spPr>
      </p:pic>
    </p:spTree>
    <p:extLst>
      <p:ext uri="{BB962C8B-B14F-4D97-AF65-F5344CB8AC3E}">
        <p14:creationId xmlns:p14="http://schemas.microsoft.com/office/powerpoint/2010/main" val="18975791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D017D2A6-1D99-A440-9C85-C6A7A3A963FC}"/>
              </a:ext>
            </a:extLst>
          </p:cNvPr>
          <p:cNvSpPr/>
          <p:nvPr/>
        </p:nvSpPr>
        <p:spPr>
          <a:xfrm>
            <a:off x="1009292" y="2966858"/>
            <a:ext cx="10895161" cy="2062103"/>
          </a:xfrm>
          <a:prstGeom prst="rect">
            <a:avLst/>
          </a:prstGeom>
        </p:spPr>
        <p:txBody>
          <a:bodyPr wrap="square">
            <a:spAutoFit/>
          </a:bodyPr>
          <a:lstStyle/>
          <a:p>
            <a:r>
              <a:rPr lang="en-US" sz="3200" dirty="0"/>
              <a:t>Earlier SARS (</a:t>
            </a:r>
            <a:r>
              <a:rPr lang="en-US" sz="3200" i="1" dirty="0"/>
              <a:t>not CoV-2</a:t>
            </a:r>
            <a:r>
              <a:rPr lang="en-US" sz="3200" dirty="0"/>
              <a:t>) was classified as predominantly transmitted through contact and droplet modes, but aerosolized transmission well beyond 2 meters (≈6 feet) was reported in the Amoy Gardens outbreak [32].</a:t>
            </a:r>
          </a:p>
        </p:txBody>
      </p:sp>
      <p:sp>
        <p:nvSpPr>
          <p:cNvPr id="3" name="TextBox 2">
            <a:extLst>
              <a:ext uri="{FF2B5EF4-FFF2-40B4-BE49-F238E27FC236}">
                <a16:creationId xmlns="" xmlns:a16="http://schemas.microsoft.com/office/drawing/2014/main" id="{F5F61331-D386-A74E-BE52-A01C4216AF43}"/>
              </a:ext>
            </a:extLst>
          </p:cNvPr>
          <p:cNvSpPr txBox="1"/>
          <p:nvPr/>
        </p:nvSpPr>
        <p:spPr>
          <a:xfrm>
            <a:off x="1009291" y="1509623"/>
            <a:ext cx="9361794" cy="707886"/>
          </a:xfrm>
          <a:prstGeom prst="rect">
            <a:avLst/>
          </a:prstGeom>
          <a:noFill/>
        </p:spPr>
        <p:txBody>
          <a:bodyPr wrap="none" rtlCol="0">
            <a:spAutoFit/>
          </a:bodyPr>
          <a:lstStyle/>
          <a:p>
            <a:r>
              <a:rPr lang="en-US" sz="4000" dirty="0">
                <a:solidFill>
                  <a:srgbClr val="0070C0"/>
                </a:solidFill>
              </a:rPr>
              <a:t>Aerosol transmission of previous SARS. virus</a:t>
            </a:r>
          </a:p>
        </p:txBody>
      </p:sp>
    </p:spTree>
    <p:extLst>
      <p:ext uri="{BB962C8B-B14F-4D97-AF65-F5344CB8AC3E}">
        <p14:creationId xmlns:p14="http://schemas.microsoft.com/office/powerpoint/2010/main" val="32238933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1B5A1A34-45C6-C840-A184-CECD4ACF0F0A}"/>
              </a:ext>
            </a:extLst>
          </p:cNvPr>
          <p:cNvSpPr/>
          <p:nvPr/>
        </p:nvSpPr>
        <p:spPr>
          <a:xfrm>
            <a:off x="212468" y="2084992"/>
            <a:ext cx="11487509" cy="3970318"/>
          </a:xfrm>
          <a:prstGeom prst="rect">
            <a:avLst/>
          </a:prstGeom>
        </p:spPr>
        <p:txBody>
          <a:bodyPr wrap="square">
            <a:spAutoFit/>
          </a:bodyPr>
          <a:lstStyle/>
          <a:p>
            <a:r>
              <a:rPr lang="en-US" sz="2800" dirty="0">
                <a:solidFill>
                  <a:srgbClr val="7030A0"/>
                </a:solidFill>
              </a:rPr>
              <a:t>This further supports the conclusion that transmission cannot be neatly separated into droplet versus airborne routes, and that it is likely driven by both airborne, and large droplets, carried by the respiratory gas cloud.</a:t>
            </a:r>
          </a:p>
          <a:p>
            <a:endParaRPr lang="en-US" sz="2800" dirty="0">
              <a:solidFill>
                <a:srgbClr val="7030A0"/>
              </a:solidFill>
            </a:endParaRPr>
          </a:p>
          <a:p>
            <a:r>
              <a:rPr lang="en-US" sz="2800" dirty="0">
                <a:solidFill>
                  <a:srgbClr val="7030A0"/>
                </a:solidFill>
              </a:rPr>
              <a:t>In light of the lack of definitive transmission data for SARS-CoV-2, as well as persistence of the virus in the air 3 hours after aerosolization in</a:t>
            </a:r>
          </a:p>
          <a:p>
            <a:r>
              <a:rPr lang="en-US" sz="2800" dirty="0">
                <a:solidFill>
                  <a:srgbClr val="7030A0"/>
                </a:solidFill>
              </a:rPr>
              <a:t>laboratory settings [33], the precautionary principle in the initial</a:t>
            </a:r>
          </a:p>
          <a:p>
            <a:r>
              <a:rPr lang="en-US" sz="2800" dirty="0">
                <a:solidFill>
                  <a:srgbClr val="7030A0"/>
                </a:solidFill>
              </a:rPr>
              <a:t>CDC guidance was justified</a:t>
            </a:r>
          </a:p>
          <a:p>
            <a:r>
              <a:rPr lang="en-US" sz="2800" dirty="0">
                <a:solidFill>
                  <a:srgbClr val="7030A0"/>
                </a:solidFill>
              </a:rPr>
              <a:t> </a:t>
            </a:r>
          </a:p>
        </p:txBody>
      </p:sp>
      <p:sp>
        <p:nvSpPr>
          <p:cNvPr id="3" name="TextBox 2">
            <a:extLst>
              <a:ext uri="{FF2B5EF4-FFF2-40B4-BE49-F238E27FC236}">
                <a16:creationId xmlns="" xmlns:a16="http://schemas.microsoft.com/office/drawing/2014/main" id="{37D534D7-D20E-8349-BFA8-F1C09B7BC345}"/>
              </a:ext>
            </a:extLst>
          </p:cNvPr>
          <p:cNvSpPr txBox="1"/>
          <p:nvPr/>
        </p:nvSpPr>
        <p:spPr>
          <a:xfrm>
            <a:off x="155275" y="694660"/>
            <a:ext cx="11185498" cy="1077218"/>
          </a:xfrm>
          <a:prstGeom prst="rect">
            <a:avLst/>
          </a:prstGeom>
          <a:noFill/>
        </p:spPr>
        <p:txBody>
          <a:bodyPr wrap="none" rtlCol="0">
            <a:spAutoFit/>
          </a:bodyPr>
          <a:lstStyle/>
          <a:p>
            <a:r>
              <a:rPr lang="en-US" sz="3200" dirty="0">
                <a:solidFill>
                  <a:srgbClr val="FF0000"/>
                </a:solidFill>
              </a:rPr>
              <a:t>Aerosol transmission  possible but no data on </a:t>
            </a:r>
            <a:r>
              <a:rPr lang="en-US" sz="3200" dirty="0">
                <a:solidFill>
                  <a:srgbClr val="0070C0"/>
                </a:solidFill>
              </a:rPr>
              <a:t>live viral </a:t>
            </a:r>
            <a:r>
              <a:rPr lang="en-US" sz="3200" dirty="0">
                <a:solidFill>
                  <a:srgbClr val="FF0000"/>
                </a:solidFill>
              </a:rPr>
              <a:t>load </a:t>
            </a:r>
            <a:endParaRPr lang="en-US" sz="3200" dirty="0" smtClean="0">
              <a:solidFill>
                <a:srgbClr val="FF0000"/>
              </a:solidFill>
            </a:endParaRPr>
          </a:p>
          <a:p>
            <a:r>
              <a:rPr lang="en-US" sz="3200" dirty="0" smtClean="0">
                <a:solidFill>
                  <a:srgbClr val="FF0000"/>
                </a:solidFill>
              </a:rPr>
              <a:t>available</a:t>
            </a:r>
            <a:endParaRPr lang="en-US" sz="3200" dirty="0">
              <a:solidFill>
                <a:srgbClr val="FF0000"/>
              </a:solidFill>
            </a:endParaRPr>
          </a:p>
        </p:txBody>
      </p:sp>
    </p:spTree>
    <p:extLst>
      <p:ext uri="{BB962C8B-B14F-4D97-AF65-F5344CB8AC3E}">
        <p14:creationId xmlns:p14="http://schemas.microsoft.com/office/powerpoint/2010/main" val="26996762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F57E2D5D-0D34-1D4C-BBE3-601A27A09C17}"/>
              </a:ext>
            </a:extLst>
          </p:cNvPr>
          <p:cNvSpPr txBox="1"/>
          <p:nvPr/>
        </p:nvSpPr>
        <p:spPr>
          <a:xfrm>
            <a:off x="2637154" y="1951987"/>
            <a:ext cx="7337971" cy="3108543"/>
          </a:xfrm>
          <a:prstGeom prst="rect">
            <a:avLst/>
          </a:prstGeom>
          <a:noFill/>
        </p:spPr>
        <p:txBody>
          <a:bodyPr wrap="none" rtlCol="0">
            <a:spAutoFit/>
          </a:bodyPr>
          <a:lstStyle/>
          <a:p>
            <a:r>
              <a:rPr lang="en-US" sz="2800" dirty="0">
                <a:solidFill>
                  <a:srgbClr val="00B050"/>
                </a:solidFill>
              </a:rPr>
              <a:t>Asymptomatic			Likely but remote</a:t>
            </a:r>
          </a:p>
          <a:p>
            <a:endParaRPr lang="en-US" sz="2800" dirty="0">
              <a:solidFill>
                <a:srgbClr val="00B050"/>
              </a:solidFill>
            </a:endParaRPr>
          </a:p>
          <a:p>
            <a:r>
              <a:rPr lang="en-US" sz="2800" dirty="0">
                <a:solidFill>
                  <a:srgbClr val="0070C0"/>
                </a:solidFill>
              </a:rPr>
              <a:t>Prodromal				Yes</a:t>
            </a:r>
          </a:p>
          <a:p>
            <a:endParaRPr lang="en-US" sz="2800" dirty="0"/>
          </a:p>
          <a:p>
            <a:r>
              <a:rPr lang="en-US" sz="2800" dirty="0">
                <a:solidFill>
                  <a:srgbClr val="7030A0"/>
                </a:solidFill>
              </a:rPr>
              <a:t>Oligosymptomatic			Yes</a:t>
            </a:r>
          </a:p>
          <a:p>
            <a:endParaRPr lang="en-US" sz="2800" dirty="0"/>
          </a:p>
          <a:p>
            <a:r>
              <a:rPr lang="en-US" sz="2800" dirty="0">
                <a:solidFill>
                  <a:srgbClr val="FF0000"/>
                </a:solidFill>
              </a:rPr>
              <a:t>Polysymptomatic			Yes</a:t>
            </a:r>
          </a:p>
        </p:txBody>
      </p:sp>
      <p:sp>
        <p:nvSpPr>
          <p:cNvPr id="3" name="TextBox 2">
            <a:extLst>
              <a:ext uri="{FF2B5EF4-FFF2-40B4-BE49-F238E27FC236}">
                <a16:creationId xmlns="" xmlns:a16="http://schemas.microsoft.com/office/drawing/2014/main" id="{547FDE9B-236A-264C-BC86-35FA84B30361}"/>
              </a:ext>
            </a:extLst>
          </p:cNvPr>
          <p:cNvSpPr txBox="1"/>
          <p:nvPr/>
        </p:nvSpPr>
        <p:spPr>
          <a:xfrm>
            <a:off x="1114893" y="469967"/>
            <a:ext cx="9962214" cy="707886"/>
          </a:xfrm>
          <a:prstGeom prst="rect">
            <a:avLst/>
          </a:prstGeom>
          <a:noFill/>
        </p:spPr>
        <p:txBody>
          <a:bodyPr wrap="none" rtlCol="0">
            <a:spAutoFit/>
          </a:bodyPr>
          <a:lstStyle/>
          <a:p>
            <a:r>
              <a:rPr lang="en-US" sz="4000" dirty="0">
                <a:solidFill>
                  <a:srgbClr val="FF0000"/>
                </a:solidFill>
              </a:rPr>
              <a:t>Spread occurs from all these groups of patients</a:t>
            </a:r>
          </a:p>
        </p:txBody>
      </p:sp>
    </p:spTree>
    <p:extLst>
      <p:ext uri="{BB962C8B-B14F-4D97-AF65-F5344CB8AC3E}">
        <p14:creationId xmlns:p14="http://schemas.microsoft.com/office/powerpoint/2010/main" val="494006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62048A9B-49CA-8444-9397-A722E00FE378}"/>
              </a:ext>
            </a:extLst>
          </p:cNvPr>
          <p:cNvSpPr/>
          <p:nvPr/>
        </p:nvSpPr>
        <p:spPr>
          <a:xfrm>
            <a:off x="77637" y="1385841"/>
            <a:ext cx="11671539" cy="5509200"/>
          </a:xfrm>
          <a:prstGeom prst="rect">
            <a:avLst/>
          </a:prstGeom>
        </p:spPr>
        <p:txBody>
          <a:bodyPr wrap="square">
            <a:spAutoFit/>
          </a:bodyPr>
          <a:lstStyle/>
          <a:p>
            <a:pPr marL="514350" indent="-514350">
              <a:buAutoNum type="arabicPeriod"/>
            </a:pPr>
            <a:r>
              <a:rPr lang="en-IN" sz="3200" dirty="0">
                <a:solidFill>
                  <a:srgbClr val="7030A0"/>
                </a:solidFill>
              </a:rPr>
              <a:t>SARS-CoV-2 was widely distributed in the air and on object surfaces in both the ICU and GW, implying a potentially high infection risk for medical staff and other close contacts.</a:t>
            </a:r>
          </a:p>
          <a:p>
            <a:r>
              <a:rPr lang="en-IN" sz="3200" dirty="0">
                <a:solidFill>
                  <a:srgbClr val="7030A0"/>
                </a:solidFill>
              </a:rPr>
              <a:t> </a:t>
            </a:r>
          </a:p>
          <a:p>
            <a:r>
              <a:rPr lang="en-IN" sz="3200" dirty="0"/>
              <a:t>2. </a:t>
            </a:r>
            <a:r>
              <a:rPr lang="en-IN" sz="3200" dirty="0">
                <a:solidFill>
                  <a:srgbClr val="FF0000"/>
                </a:solidFill>
              </a:rPr>
              <a:t>The environmental contamination was greater in the ICU than in the GW; thus, stricter protective measures should be taken by medical staff working in the ICU.</a:t>
            </a:r>
          </a:p>
          <a:p>
            <a:pPr marL="514350" indent="-514350">
              <a:buAutoNum type="arabicPeriod"/>
            </a:pPr>
            <a:endParaRPr lang="en-IN" sz="3200" dirty="0"/>
          </a:p>
          <a:p>
            <a:r>
              <a:rPr lang="en-IN" sz="3200" dirty="0" smtClean="0"/>
              <a:t>3</a:t>
            </a:r>
            <a:r>
              <a:rPr lang="en-IN" sz="3200" dirty="0"/>
              <a:t>. </a:t>
            </a:r>
            <a:r>
              <a:rPr lang="en-IN" sz="3200" dirty="0">
                <a:solidFill>
                  <a:srgbClr val="00B050"/>
                </a:solidFill>
              </a:rPr>
              <a:t>The SARS-CoV-2 aerosol distribution characteristics in the GW indicate that the transmission distance of SARS-CoV-2 might be 4 m.</a:t>
            </a:r>
            <a:endParaRPr lang="en-US" sz="3200" dirty="0">
              <a:solidFill>
                <a:srgbClr val="00B050"/>
              </a:solidFill>
            </a:endParaRPr>
          </a:p>
        </p:txBody>
      </p:sp>
      <p:sp>
        <p:nvSpPr>
          <p:cNvPr id="3" name="TextBox 2">
            <a:extLst>
              <a:ext uri="{FF2B5EF4-FFF2-40B4-BE49-F238E27FC236}">
                <a16:creationId xmlns="" xmlns:a16="http://schemas.microsoft.com/office/drawing/2014/main" id="{E2FF8B0A-E923-F846-A44D-EB6DF903116E}"/>
              </a:ext>
            </a:extLst>
          </p:cNvPr>
          <p:cNvSpPr txBox="1"/>
          <p:nvPr/>
        </p:nvSpPr>
        <p:spPr>
          <a:xfrm>
            <a:off x="1960882" y="325120"/>
            <a:ext cx="6240683" cy="923330"/>
          </a:xfrm>
          <a:prstGeom prst="rect">
            <a:avLst/>
          </a:prstGeom>
          <a:noFill/>
        </p:spPr>
        <p:txBody>
          <a:bodyPr wrap="none" rtlCol="0">
            <a:spAutoFit/>
          </a:bodyPr>
          <a:lstStyle/>
          <a:p>
            <a:r>
              <a:rPr lang="en-US" dirty="0"/>
              <a:t>Emerging Infectious Diseases. </a:t>
            </a:r>
            <a:r>
              <a:rPr lang="en-IN" b="1" dirty="0"/>
              <a:t>Volume 26, Number 7—July 2020 </a:t>
            </a:r>
          </a:p>
          <a:p>
            <a:endParaRPr lang="en-US" dirty="0"/>
          </a:p>
          <a:p>
            <a:r>
              <a:rPr lang="en-IN" dirty="0">
                <a:hlinkClick r:id="rId2"/>
              </a:rPr>
              <a:t>https://doi.org/10.3201/eid2607.200885</a:t>
            </a:r>
            <a:endParaRPr lang="en-US" dirty="0"/>
          </a:p>
        </p:txBody>
      </p:sp>
    </p:spTree>
    <p:extLst>
      <p:ext uri="{BB962C8B-B14F-4D97-AF65-F5344CB8AC3E}">
        <p14:creationId xmlns:p14="http://schemas.microsoft.com/office/powerpoint/2010/main" val="33270929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4C71BB4A-BBBE-2041-83E3-FC414A6FB8AD}"/>
              </a:ext>
            </a:extLst>
          </p:cNvPr>
          <p:cNvSpPr/>
          <p:nvPr/>
        </p:nvSpPr>
        <p:spPr>
          <a:xfrm>
            <a:off x="345440" y="1631019"/>
            <a:ext cx="11501120" cy="4524315"/>
          </a:xfrm>
          <a:prstGeom prst="rect">
            <a:avLst/>
          </a:prstGeom>
        </p:spPr>
        <p:txBody>
          <a:bodyPr wrap="square">
            <a:spAutoFit/>
          </a:bodyPr>
          <a:lstStyle/>
          <a:p>
            <a:r>
              <a:rPr lang="en-IN" sz="3200" dirty="0"/>
              <a:t>Our study has 2 limitations.</a:t>
            </a:r>
          </a:p>
          <a:p>
            <a:pPr marL="514350" indent="-514350">
              <a:buAutoNum type="arabicPeriod"/>
            </a:pPr>
            <a:r>
              <a:rPr lang="en-IN" sz="3200" dirty="0"/>
              <a:t>The results of the nucleic acid test do not indicate the amount of </a:t>
            </a:r>
            <a:r>
              <a:rPr lang="en-IN" sz="3200" dirty="0">
                <a:solidFill>
                  <a:srgbClr val="FF0000"/>
                </a:solidFill>
              </a:rPr>
              <a:t>viable virus</a:t>
            </a:r>
            <a:r>
              <a:rPr lang="en-IN" sz="3200" dirty="0"/>
              <a:t>.</a:t>
            </a:r>
          </a:p>
          <a:p>
            <a:pPr marL="514350" indent="-514350">
              <a:buAutoNum type="arabicPeriod"/>
            </a:pPr>
            <a:r>
              <a:rPr lang="en-IN" sz="3200" dirty="0"/>
              <a:t>For the unknown </a:t>
            </a:r>
            <a:r>
              <a:rPr lang="en-IN" sz="3200" dirty="0">
                <a:solidFill>
                  <a:srgbClr val="FF0000"/>
                </a:solidFill>
              </a:rPr>
              <a:t>minimal infectious dose</a:t>
            </a:r>
            <a:r>
              <a:rPr lang="en-IN" sz="3200" dirty="0"/>
              <a:t>, the aerosol transmission distance cannot be strictly determined.</a:t>
            </a:r>
          </a:p>
          <a:p>
            <a:pPr marL="514350" indent="-514350">
              <a:buAutoNum type="arabicPeriod"/>
            </a:pPr>
            <a:endParaRPr lang="en-IN" sz="3200" dirty="0"/>
          </a:p>
          <a:p>
            <a:r>
              <a:rPr lang="en-IN" sz="3200" i="1" dirty="0"/>
              <a:t>Overall, we found that the air and object surfaces in COVID-19 wards were widely contaminated by SARS-CoV-2. These findings can be used to improve safety practices.</a:t>
            </a:r>
          </a:p>
        </p:txBody>
      </p:sp>
      <p:sp>
        <p:nvSpPr>
          <p:cNvPr id="3" name="TextBox 2">
            <a:extLst>
              <a:ext uri="{FF2B5EF4-FFF2-40B4-BE49-F238E27FC236}">
                <a16:creationId xmlns="" xmlns:a16="http://schemas.microsoft.com/office/drawing/2014/main" id="{ED9DA3FC-63F3-454C-BEBB-33E84C6E88DA}"/>
              </a:ext>
            </a:extLst>
          </p:cNvPr>
          <p:cNvSpPr txBox="1"/>
          <p:nvPr/>
        </p:nvSpPr>
        <p:spPr>
          <a:xfrm>
            <a:off x="1899922" y="436880"/>
            <a:ext cx="6240683" cy="923330"/>
          </a:xfrm>
          <a:prstGeom prst="rect">
            <a:avLst/>
          </a:prstGeom>
          <a:noFill/>
        </p:spPr>
        <p:txBody>
          <a:bodyPr wrap="none" rtlCol="0">
            <a:spAutoFit/>
          </a:bodyPr>
          <a:lstStyle/>
          <a:p>
            <a:r>
              <a:rPr lang="en-US" dirty="0"/>
              <a:t>Emerging Infectious Diseases. </a:t>
            </a:r>
            <a:r>
              <a:rPr lang="en-IN" b="1" dirty="0"/>
              <a:t>Volume 26, Number 7—July 2020 </a:t>
            </a:r>
          </a:p>
          <a:p>
            <a:endParaRPr lang="en-US" dirty="0"/>
          </a:p>
          <a:p>
            <a:r>
              <a:rPr lang="en-IN" dirty="0">
                <a:hlinkClick r:id="rId2"/>
              </a:rPr>
              <a:t>https://doi.org/10.3201/eid2607.200885</a:t>
            </a:r>
            <a:endParaRPr lang="en-US" dirty="0"/>
          </a:p>
        </p:txBody>
      </p:sp>
    </p:spTree>
    <p:extLst>
      <p:ext uri="{BB962C8B-B14F-4D97-AF65-F5344CB8AC3E}">
        <p14:creationId xmlns:p14="http://schemas.microsoft.com/office/powerpoint/2010/main" val="24078558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783127E1-320A-3B4E-A40A-515476DAB6D1}"/>
              </a:ext>
            </a:extLst>
          </p:cNvPr>
          <p:cNvSpPr/>
          <p:nvPr/>
        </p:nvSpPr>
        <p:spPr>
          <a:xfrm>
            <a:off x="656081" y="982599"/>
            <a:ext cx="10289753" cy="1815882"/>
          </a:xfrm>
          <a:prstGeom prst="rect">
            <a:avLst/>
          </a:prstGeom>
        </p:spPr>
        <p:txBody>
          <a:bodyPr wrap="square">
            <a:spAutoFit/>
          </a:bodyPr>
          <a:lstStyle/>
          <a:p>
            <a:r>
              <a:rPr lang="en-IN" sz="2800" dirty="0">
                <a:solidFill>
                  <a:srgbClr val="141413"/>
                </a:solidFill>
                <a:latin typeface="Times" pitchFamily="2" charset="0"/>
              </a:rPr>
              <a:t>Our results indicate that aerosol and fomite transmission of SARS-CoV-2 is </a:t>
            </a:r>
            <a:r>
              <a:rPr lang="en-IN" sz="2800" dirty="0">
                <a:solidFill>
                  <a:srgbClr val="FF0000"/>
                </a:solidFill>
                <a:latin typeface="Times" pitchFamily="2" charset="0"/>
              </a:rPr>
              <a:t>plausible</a:t>
            </a:r>
            <a:r>
              <a:rPr lang="en-IN" sz="2800" dirty="0">
                <a:solidFill>
                  <a:srgbClr val="141413"/>
                </a:solidFill>
                <a:latin typeface="Times" pitchFamily="2" charset="0"/>
              </a:rPr>
              <a:t>, since the virus can remain viable and infectious in aerosols for hours and on surfaces up to days </a:t>
            </a:r>
            <a:r>
              <a:rPr lang="en-IN" sz="2800" dirty="0">
                <a:solidFill>
                  <a:srgbClr val="FF0000"/>
                </a:solidFill>
                <a:latin typeface="Times" pitchFamily="2" charset="0"/>
              </a:rPr>
              <a:t>(depending on the inoculum shed).</a:t>
            </a:r>
            <a:endParaRPr lang="en-IN" sz="2800" dirty="0">
              <a:solidFill>
                <a:srgbClr val="FF0000"/>
              </a:solidFill>
              <a:effectLst/>
              <a:latin typeface="Times" pitchFamily="2" charset="0"/>
            </a:endParaRPr>
          </a:p>
        </p:txBody>
      </p:sp>
      <p:sp>
        <p:nvSpPr>
          <p:cNvPr id="3" name="Rectangle 2">
            <a:extLst>
              <a:ext uri="{FF2B5EF4-FFF2-40B4-BE49-F238E27FC236}">
                <a16:creationId xmlns="" xmlns:a16="http://schemas.microsoft.com/office/drawing/2014/main" id="{4E486D00-21E4-184D-967E-96E841E9B8DA}"/>
              </a:ext>
            </a:extLst>
          </p:cNvPr>
          <p:cNvSpPr/>
          <p:nvPr/>
        </p:nvSpPr>
        <p:spPr>
          <a:xfrm>
            <a:off x="543232" y="3367024"/>
            <a:ext cx="11105536" cy="1384995"/>
          </a:xfrm>
          <a:prstGeom prst="rect">
            <a:avLst/>
          </a:prstGeom>
        </p:spPr>
        <p:txBody>
          <a:bodyPr wrap="square">
            <a:spAutoFit/>
          </a:bodyPr>
          <a:lstStyle/>
          <a:p>
            <a:endParaRPr lang="en-IN" sz="2800" dirty="0">
              <a:solidFill>
                <a:srgbClr val="000000"/>
              </a:solidFill>
              <a:latin typeface="Times" pitchFamily="2" charset="0"/>
            </a:endParaRPr>
          </a:p>
          <a:p>
            <a:r>
              <a:rPr lang="en-IN" sz="2800" dirty="0">
                <a:solidFill>
                  <a:srgbClr val="000000"/>
                </a:solidFill>
                <a:latin typeface="Times" pitchFamily="2" charset="0"/>
              </a:rPr>
              <a:t> </a:t>
            </a:r>
            <a:r>
              <a:rPr lang="en-IN" sz="2800" b="1" dirty="0">
                <a:solidFill>
                  <a:srgbClr val="000000"/>
                </a:solidFill>
                <a:latin typeface="Times" pitchFamily="2" charset="0"/>
              </a:rPr>
              <a:t>Our initial results suggest that measures to contain viral spread should aim at droplet, rather than fomite, based transmission.</a:t>
            </a:r>
            <a:endParaRPr lang="en-IN" sz="2800" b="1" dirty="0">
              <a:solidFill>
                <a:srgbClr val="000000"/>
              </a:solidFill>
              <a:effectLst/>
              <a:latin typeface="Times" pitchFamily="2" charset="0"/>
            </a:endParaRPr>
          </a:p>
        </p:txBody>
      </p:sp>
    </p:spTree>
    <p:extLst>
      <p:ext uri="{BB962C8B-B14F-4D97-AF65-F5344CB8AC3E}">
        <p14:creationId xmlns:p14="http://schemas.microsoft.com/office/powerpoint/2010/main" val="114520861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DA412B18-8557-554F-B2A4-5A3DC737F4C3}"/>
              </a:ext>
            </a:extLst>
          </p:cNvPr>
          <p:cNvPicPr>
            <a:picLocks noChangeAspect="1"/>
          </p:cNvPicPr>
          <p:nvPr/>
        </p:nvPicPr>
        <p:blipFill>
          <a:blip r:embed="rId2"/>
          <a:stretch>
            <a:fillRect/>
          </a:stretch>
        </p:blipFill>
        <p:spPr>
          <a:xfrm>
            <a:off x="640280" y="0"/>
            <a:ext cx="3983769" cy="6858000"/>
          </a:xfrm>
          <a:prstGeom prst="rect">
            <a:avLst/>
          </a:prstGeom>
        </p:spPr>
      </p:pic>
      <p:sp>
        <p:nvSpPr>
          <p:cNvPr id="3" name="Rectangle 2">
            <a:extLst>
              <a:ext uri="{FF2B5EF4-FFF2-40B4-BE49-F238E27FC236}">
                <a16:creationId xmlns="" xmlns:a16="http://schemas.microsoft.com/office/drawing/2014/main" id="{B8302358-D7F6-2549-B110-8A741D3C913A}"/>
              </a:ext>
            </a:extLst>
          </p:cNvPr>
          <p:cNvSpPr/>
          <p:nvPr/>
        </p:nvSpPr>
        <p:spPr>
          <a:xfrm>
            <a:off x="4624047" y="523728"/>
            <a:ext cx="6452072" cy="954107"/>
          </a:xfrm>
          <a:prstGeom prst="rect">
            <a:avLst/>
          </a:prstGeom>
        </p:spPr>
        <p:txBody>
          <a:bodyPr wrap="square">
            <a:spAutoFit/>
          </a:bodyPr>
          <a:lstStyle/>
          <a:p>
            <a:r>
              <a:rPr lang="en-US" sz="2800" dirty="0">
                <a:solidFill>
                  <a:srgbClr val="7030A0"/>
                </a:solidFill>
                <a:latin typeface=""/>
              </a:rPr>
              <a:t> Interaction substitution to prevent the spread of COVID-19.</a:t>
            </a:r>
            <a:endParaRPr lang="en-US" sz="2800" dirty="0">
              <a:solidFill>
                <a:srgbClr val="7030A0"/>
              </a:solidFill>
            </a:endParaRPr>
          </a:p>
        </p:txBody>
      </p:sp>
      <p:sp>
        <p:nvSpPr>
          <p:cNvPr id="4" name="Rectangle 3">
            <a:extLst>
              <a:ext uri="{FF2B5EF4-FFF2-40B4-BE49-F238E27FC236}">
                <a16:creationId xmlns="" xmlns:a16="http://schemas.microsoft.com/office/drawing/2014/main" id="{65D89B2E-3BF8-0D4B-A07C-A5BA0970982B}"/>
              </a:ext>
            </a:extLst>
          </p:cNvPr>
          <p:cNvSpPr/>
          <p:nvPr/>
        </p:nvSpPr>
        <p:spPr>
          <a:xfrm>
            <a:off x="6096000" y="6270292"/>
            <a:ext cx="5168594" cy="369332"/>
          </a:xfrm>
          <a:prstGeom prst="rect">
            <a:avLst/>
          </a:prstGeom>
        </p:spPr>
        <p:txBody>
          <a:bodyPr wrap="none">
            <a:spAutoFit/>
          </a:bodyPr>
          <a:lstStyle/>
          <a:p>
            <a:r>
              <a:rPr lang="en-US" dirty="0"/>
              <a:t>Nature Medicine | </a:t>
            </a:r>
            <a:r>
              <a:rPr lang="en-US" dirty="0" err="1"/>
              <a:t>www.nature.com</a:t>
            </a:r>
            <a:r>
              <a:rPr lang="en-US" dirty="0"/>
              <a:t>/</a:t>
            </a:r>
            <a:r>
              <a:rPr lang="en-US" dirty="0" err="1"/>
              <a:t>naturemedicine</a:t>
            </a:r>
            <a:endParaRPr lang="en-US" dirty="0"/>
          </a:p>
        </p:txBody>
      </p:sp>
      <p:sp>
        <p:nvSpPr>
          <p:cNvPr id="5" name="TextBox 4">
            <a:extLst>
              <a:ext uri="{FF2B5EF4-FFF2-40B4-BE49-F238E27FC236}">
                <a16:creationId xmlns="" xmlns:a16="http://schemas.microsoft.com/office/drawing/2014/main" id="{94CAAF6D-424F-0E40-A278-BE6603961FA7}"/>
              </a:ext>
            </a:extLst>
          </p:cNvPr>
          <p:cNvSpPr txBox="1"/>
          <p:nvPr/>
        </p:nvSpPr>
        <p:spPr>
          <a:xfrm>
            <a:off x="4624049" y="2067061"/>
            <a:ext cx="6781921" cy="3970318"/>
          </a:xfrm>
          <a:prstGeom prst="rect">
            <a:avLst/>
          </a:prstGeom>
          <a:noFill/>
        </p:spPr>
        <p:txBody>
          <a:bodyPr wrap="none" rtlCol="0">
            <a:spAutoFit/>
          </a:bodyPr>
          <a:lstStyle/>
          <a:p>
            <a:r>
              <a:rPr lang="en-IN" sz="2800" dirty="0"/>
              <a:t>Societies over the next few months will</a:t>
            </a:r>
          </a:p>
          <a:p>
            <a:r>
              <a:rPr lang="en-IN" sz="2800" dirty="0"/>
              <a:t>face the choice between continued lockdown</a:t>
            </a:r>
          </a:p>
          <a:p>
            <a:r>
              <a:rPr lang="en-IN" sz="2800" dirty="0"/>
              <a:t>with huge economic and social costs for</a:t>
            </a:r>
          </a:p>
          <a:p>
            <a:r>
              <a:rPr lang="en-IN" sz="2800" dirty="0"/>
              <a:t>everyone, versus lifting restrictions and</a:t>
            </a:r>
          </a:p>
          <a:p>
            <a:r>
              <a:rPr lang="en-IN" sz="2800" dirty="0"/>
              <a:t>replacing them with effective public-health</a:t>
            </a:r>
          </a:p>
          <a:p>
            <a:r>
              <a:rPr lang="en-IN" sz="2800" dirty="0"/>
              <a:t>interventions, including advice on social</a:t>
            </a:r>
          </a:p>
          <a:p>
            <a:r>
              <a:rPr lang="en-IN" sz="2800" dirty="0"/>
              <a:t>distancing, hygiene, protection of high-risk</a:t>
            </a:r>
          </a:p>
          <a:p>
            <a:r>
              <a:rPr lang="en-IN" sz="2800" dirty="0"/>
              <a:t>groups and widespread testing.</a:t>
            </a:r>
          </a:p>
          <a:p>
            <a:endParaRPr lang="en-US" sz="2800" dirty="0"/>
          </a:p>
        </p:txBody>
      </p:sp>
    </p:spTree>
    <p:extLst>
      <p:ext uri="{BB962C8B-B14F-4D97-AF65-F5344CB8AC3E}">
        <p14:creationId xmlns:p14="http://schemas.microsoft.com/office/powerpoint/2010/main" val="16317746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02C67397-75B9-E846-8C37-539F7E6F292A}"/>
              </a:ext>
            </a:extLst>
          </p:cNvPr>
          <p:cNvSpPr txBox="1"/>
          <p:nvPr/>
        </p:nvSpPr>
        <p:spPr>
          <a:xfrm>
            <a:off x="4852418" y="2377440"/>
            <a:ext cx="1840119" cy="923330"/>
          </a:xfrm>
          <a:prstGeom prst="rect">
            <a:avLst/>
          </a:prstGeom>
          <a:noFill/>
        </p:spPr>
        <p:txBody>
          <a:bodyPr wrap="none" rtlCol="0">
            <a:spAutoFit/>
          </a:bodyPr>
          <a:lstStyle/>
          <a:p>
            <a:r>
              <a:rPr lang="en-US" sz="5400" dirty="0"/>
              <a:t>Part II</a:t>
            </a:r>
          </a:p>
        </p:txBody>
      </p:sp>
    </p:spTree>
    <p:extLst>
      <p:ext uri="{BB962C8B-B14F-4D97-AF65-F5344CB8AC3E}">
        <p14:creationId xmlns:p14="http://schemas.microsoft.com/office/powerpoint/2010/main" val="3855459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B40D92F2-1E03-C040-8C1B-073F1791F50F}"/>
              </a:ext>
            </a:extLst>
          </p:cNvPr>
          <p:cNvSpPr/>
          <p:nvPr/>
        </p:nvSpPr>
        <p:spPr>
          <a:xfrm>
            <a:off x="273270" y="3186016"/>
            <a:ext cx="11477297" cy="1200329"/>
          </a:xfrm>
          <a:prstGeom prst="rect">
            <a:avLst/>
          </a:prstGeom>
        </p:spPr>
        <p:txBody>
          <a:bodyPr wrap="square">
            <a:spAutoFit/>
          </a:bodyPr>
          <a:lstStyle/>
          <a:p>
            <a:r>
              <a:rPr lang="en-US" sz="2400" dirty="0">
                <a:solidFill>
                  <a:srgbClr val="7030A0"/>
                </a:solidFill>
              </a:rPr>
              <a:t>Increasing evidence for SARS-CoV-2 suggests the 6 ft WHO recommendation is likely not enough under many indoor conditions where aerosols can remain airborne for hours, accumulate over time, and follow air flows over distances further than 6 ft</a:t>
            </a:r>
          </a:p>
        </p:txBody>
      </p:sp>
      <p:sp>
        <p:nvSpPr>
          <p:cNvPr id="8" name="TextBox 7">
            <a:extLst>
              <a:ext uri="{FF2B5EF4-FFF2-40B4-BE49-F238E27FC236}">
                <a16:creationId xmlns="" xmlns:a16="http://schemas.microsoft.com/office/drawing/2014/main" id="{E563F968-E3EE-834C-8D5F-8D446177BA1E}"/>
              </a:ext>
            </a:extLst>
          </p:cNvPr>
          <p:cNvSpPr txBox="1"/>
          <p:nvPr/>
        </p:nvSpPr>
        <p:spPr>
          <a:xfrm>
            <a:off x="431301" y="1092513"/>
            <a:ext cx="9196877" cy="1384995"/>
          </a:xfrm>
          <a:prstGeom prst="rect">
            <a:avLst/>
          </a:prstGeom>
          <a:noFill/>
        </p:spPr>
        <p:txBody>
          <a:bodyPr wrap="none" rtlCol="0">
            <a:spAutoFit/>
          </a:bodyPr>
          <a:lstStyle/>
          <a:p>
            <a:r>
              <a:rPr lang="en-US" sz="2800" dirty="0">
                <a:solidFill>
                  <a:srgbClr val="FF0000"/>
                </a:solidFill>
              </a:rPr>
              <a:t>Aerosol transmission  of SARS- CoV-2is real.</a:t>
            </a:r>
          </a:p>
          <a:p>
            <a:r>
              <a:rPr lang="en-US" sz="2800" dirty="0">
                <a:solidFill>
                  <a:srgbClr val="FF0000"/>
                </a:solidFill>
              </a:rPr>
              <a:t> Six feet social distancing may be in adequate, if we encounter</a:t>
            </a:r>
          </a:p>
          <a:p>
            <a:r>
              <a:rPr lang="en-US" sz="2800" dirty="0">
                <a:solidFill>
                  <a:srgbClr val="FF0000"/>
                </a:solidFill>
              </a:rPr>
              <a:t>asymptomatic “silent shedders”. </a:t>
            </a:r>
          </a:p>
        </p:txBody>
      </p:sp>
      <p:sp>
        <p:nvSpPr>
          <p:cNvPr id="9" name="Rectangle 8">
            <a:extLst>
              <a:ext uri="{FF2B5EF4-FFF2-40B4-BE49-F238E27FC236}">
                <a16:creationId xmlns="" xmlns:a16="http://schemas.microsoft.com/office/drawing/2014/main" id="{D3003A7C-2036-8E4B-BA98-3B797F5BE55B}"/>
              </a:ext>
            </a:extLst>
          </p:cNvPr>
          <p:cNvSpPr/>
          <p:nvPr/>
        </p:nvSpPr>
        <p:spPr>
          <a:xfrm>
            <a:off x="1583122" y="5201886"/>
            <a:ext cx="6500497" cy="369332"/>
          </a:xfrm>
          <a:prstGeom prst="rect">
            <a:avLst/>
          </a:prstGeom>
        </p:spPr>
        <p:txBody>
          <a:bodyPr wrap="none">
            <a:spAutoFit/>
          </a:bodyPr>
          <a:lstStyle/>
          <a:p>
            <a:r>
              <a:rPr lang="en-IN" b="1" dirty="0">
                <a:effectLst/>
                <a:latin typeface="Times" pitchFamily="2" charset="0"/>
              </a:rPr>
              <a:t>Reducing transmission of SARS-CoV-2.  Science. 27 ,May. 2020.</a:t>
            </a:r>
            <a:endParaRPr lang="en-US" dirty="0"/>
          </a:p>
        </p:txBody>
      </p:sp>
      <p:sp>
        <p:nvSpPr>
          <p:cNvPr id="2" name="TextBox 1">
            <a:extLst>
              <a:ext uri="{FF2B5EF4-FFF2-40B4-BE49-F238E27FC236}">
                <a16:creationId xmlns="" xmlns:a16="http://schemas.microsoft.com/office/drawing/2014/main" id="{A2A16782-53A3-0B45-846D-2F41382CF018}"/>
              </a:ext>
            </a:extLst>
          </p:cNvPr>
          <p:cNvSpPr txBox="1"/>
          <p:nvPr/>
        </p:nvSpPr>
        <p:spPr>
          <a:xfrm>
            <a:off x="8965324" y="5686098"/>
            <a:ext cx="1740092" cy="646331"/>
          </a:xfrm>
          <a:prstGeom prst="rect">
            <a:avLst/>
          </a:prstGeom>
          <a:noFill/>
        </p:spPr>
        <p:txBody>
          <a:bodyPr wrap="none" rtlCol="0">
            <a:spAutoFit/>
          </a:bodyPr>
          <a:lstStyle/>
          <a:p>
            <a:r>
              <a:rPr lang="en-US" dirty="0"/>
              <a:t>K.Dharmalingam</a:t>
            </a:r>
          </a:p>
          <a:p>
            <a:r>
              <a:rPr lang="en-US" dirty="0"/>
              <a:t>29  May</a:t>
            </a:r>
          </a:p>
        </p:txBody>
      </p:sp>
    </p:spTree>
    <p:extLst>
      <p:ext uri="{BB962C8B-B14F-4D97-AF65-F5344CB8AC3E}">
        <p14:creationId xmlns:p14="http://schemas.microsoft.com/office/powerpoint/2010/main" val="30651131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34B46707-93A4-8140-B39B-ADEA9A9337C2}"/>
              </a:ext>
            </a:extLst>
          </p:cNvPr>
          <p:cNvSpPr/>
          <p:nvPr/>
        </p:nvSpPr>
        <p:spPr>
          <a:xfrm>
            <a:off x="168165" y="2272861"/>
            <a:ext cx="11319643" cy="1569660"/>
          </a:xfrm>
          <a:prstGeom prst="rect">
            <a:avLst/>
          </a:prstGeom>
        </p:spPr>
        <p:txBody>
          <a:bodyPr wrap="square">
            <a:spAutoFit/>
          </a:bodyPr>
          <a:lstStyle/>
          <a:p>
            <a:r>
              <a:rPr lang="en-US" sz="2400" dirty="0">
                <a:solidFill>
                  <a:srgbClr val="0070C0"/>
                </a:solidFill>
              </a:rPr>
              <a:t>Evidence suggests that SARS-CoV-2 is silently spreading in aerosols exhaled by highly contagious infected individuals with no symptoms. Owing to their smaller size, aerosols may lead to higher severity of COVID-19 because virus-containing aerosols penetrate more deeply into the lungs.</a:t>
            </a:r>
          </a:p>
        </p:txBody>
      </p:sp>
      <p:sp>
        <p:nvSpPr>
          <p:cNvPr id="3" name="TextBox 2">
            <a:extLst>
              <a:ext uri="{FF2B5EF4-FFF2-40B4-BE49-F238E27FC236}">
                <a16:creationId xmlns="" xmlns:a16="http://schemas.microsoft.com/office/drawing/2014/main" id="{ACE6BF84-8791-2D41-946E-2CA5F959EE70}"/>
              </a:ext>
            </a:extLst>
          </p:cNvPr>
          <p:cNvSpPr txBox="1"/>
          <p:nvPr/>
        </p:nvSpPr>
        <p:spPr>
          <a:xfrm>
            <a:off x="1" y="935420"/>
            <a:ext cx="11289181" cy="707886"/>
          </a:xfrm>
          <a:prstGeom prst="rect">
            <a:avLst/>
          </a:prstGeom>
          <a:noFill/>
        </p:spPr>
        <p:txBody>
          <a:bodyPr wrap="none" rtlCol="0">
            <a:spAutoFit/>
          </a:bodyPr>
          <a:lstStyle/>
          <a:p>
            <a:r>
              <a:rPr lang="en-US" sz="4000" dirty="0">
                <a:solidFill>
                  <a:srgbClr val="7030A0"/>
                </a:solidFill>
              </a:rPr>
              <a:t>79% of transmission is through the silent transmitters</a:t>
            </a:r>
          </a:p>
        </p:txBody>
      </p:sp>
    </p:spTree>
    <p:extLst>
      <p:ext uri="{BB962C8B-B14F-4D97-AF65-F5344CB8AC3E}">
        <p14:creationId xmlns:p14="http://schemas.microsoft.com/office/powerpoint/2010/main" val="366151309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7038D14C-C3E2-494F-A939-288AC8A48201}"/>
              </a:ext>
            </a:extLst>
          </p:cNvPr>
          <p:cNvSpPr/>
          <p:nvPr/>
        </p:nvSpPr>
        <p:spPr>
          <a:xfrm>
            <a:off x="231227" y="1562791"/>
            <a:ext cx="11414235" cy="4524315"/>
          </a:xfrm>
          <a:prstGeom prst="rect">
            <a:avLst/>
          </a:prstGeom>
        </p:spPr>
        <p:txBody>
          <a:bodyPr wrap="square">
            <a:spAutoFit/>
          </a:bodyPr>
          <a:lstStyle/>
          <a:p>
            <a:r>
              <a:rPr lang="en-IN" sz="3600" dirty="0">
                <a:latin typeface="Times" pitchFamily="2" charset="0"/>
              </a:rPr>
              <a:t/>
            </a:r>
            <a:br>
              <a:rPr lang="en-IN" sz="3600" dirty="0">
                <a:latin typeface="Times" pitchFamily="2" charset="0"/>
              </a:rPr>
            </a:br>
            <a:endParaRPr lang="en-IN" sz="3600" dirty="0">
              <a:latin typeface="Times" pitchFamily="2" charset="0"/>
            </a:endParaRPr>
          </a:p>
          <a:p>
            <a:r>
              <a:rPr lang="en-IN" sz="3600" dirty="0">
                <a:latin typeface="Times" pitchFamily="2" charset="0"/>
              </a:rPr>
              <a:t> Estimates using an average sputum viral load for SARS-CoV-2 indicate that </a:t>
            </a:r>
            <a:r>
              <a:rPr lang="en-IN" sz="3600" dirty="0">
                <a:solidFill>
                  <a:srgbClr val="7030A0"/>
                </a:solidFill>
                <a:latin typeface="Times" pitchFamily="2" charset="0"/>
              </a:rPr>
              <a:t>1 min </a:t>
            </a:r>
            <a:r>
              <a:rPr lang="en-IN" sz="3600" dirty="0">
                <a:latin typeface="Times" pitchFamily="2" charset="0"/>
              </a:rPr>
              <a:t>of loud speaking could generate &gt;1000 virion-containing aerosols. Assuming viral </a:t>
            </a:r>
            <a:r>
              <a:rPr lang="en-IN" sz="3600" dirty="0" err="1">
                <a:latin typeface="Times" pitchFamily="2" charset="0"/>
              </a:rPr>
              <a:t>titers</a:t>
            </a:r>
            <a:r>
              <a:rPr lang="en-IN" sz="3600" dirty="0">
                <a:latin typeface="Times" pitchFamily="2" charset="0"/>
              </a:rPr>
              <a:t> for infected </a:t>
            </a:r>
            <a:r>
              <a:rPr lang="en-IN" sz="3600" dirty="0">
                <a:solidFill>
                  <a:srgbClr val="FF0000"/>
                </a:solidFill>
                <a:latin typeface="Times" pitchFamily="2" charset="0"/>
              </a:rPr>
              <a:t>super-emitters</a:t>
            </a:r>
            <a:r>
              <a:rPr lang="en-IN" sz="3600" dirty="0">
                <a:latin typeface="Times" pitchFamily="2" charset="0"/>
              </a:rPr>
              <a:t> (with 100-fold higher viral load than average) yields an increase to more than </a:t>
            </a:r>
            <a:r>
              <a:rPr lang="en-IN" sz="3600" dirty="0">
                <a:solidFill>
                  <a:srgbClr val="FF0000"/>
                </a:solidFill>
                <a:latin typeface="Times" pitchFamily="2" charset="0"/>
              </a:rPr>
              <a:t>100,000</a:t>
            </a:r>
            <a:r>
              <a:rPr lang="en-IN" sz="3600" dirty="0">
                <a:latin typeface="Times" pitchFamily="2" charset="0"/>
              </a:rPr>
              <a:t> virions in emitted droplets per minute of speaking. </a:t>
            </a:r>
            <a:endParaRPr lang="en-IN" sz="3600" dirty="0">
              <a:effectLst/>
              <a:latin typeface="Times" pitchFamily="2" charset="0"/>
            </a:endParaRPr>
          </a:p>
        </p:txBody>
      </p:sp>
      <p:sp>
        <p:nvSpPr>
          <p:cNvPr id="3" name="TextBox 2">
            <a:extLst>
              <a:ext uri="{FF2B5EF4-FFF2-40B4-BE49-F238E27FC236}">
                <a16:creationId xmlns="" xmlns:a16="http://schemas.microsoft.com/office/drawing/2014/main" id="{B27C0A6F-13D5-4A4B-93AC-43FE7B66E2F5}"/>
              </a:ext>
            </a:extLst>
          </p:cNvPr>
          <p:cNvSpPr txBox="1"/>
          <p:nvPr/>
        </p:nvSpPr>
        <p:spPr>
          <a:xfrm>
            <a:off x="938465" y="1239625"/>
            <a:ext cx="9684318" cy="646331"/>
          </a:xfrm>
          <a:prstGeom prst="rect">
            <a:avLst/>
          </a:prstGeom>
          <a:noFill/>
        </p:spPr>
        <p:txBody>
          <a:bodyPr wrap="none" rtlCol="0">
            <a:spAutoFit/>
          </a:bodyPr>
          <a:lstStyle/>
          <a:p>
            <a:r>
              <a:rPr lang="en-US" sz="3600" dirty="0">
                <a:solidFill>
                  <a:srgbClr val="0070C0"/>
                </a:solidFill>
              </a:rPr>
              <a:t>Viral Load in the Aerosol Produced by the Speaker. </a:t>
            </a:r>
          </a:p>
        </p:txBody>
      </p:sp>
    </p:spTree>
    <p:extLst>
      <p:ext uri="{BB962C8B-B14F-4D97-AF65-F5344CB8AC3E}">
        <p14:creationId xmlns:p14="http://schemas.microsoft.com/office/powerpoint/2010/main" val="420237330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A21F5436-9D81-694A-A7B8-0B436739C2ED}"/>
              </a:ext>
            </a:extLst>
          </p:cNvPr>
          <p:cNvPicPr>
            <a:picLocks noChangeAspect="1"/>
          </p:cNvPicPr>
          <p:nvPr/>
        </p:nvPicPr>
        <p:blipFill>
          <a:blip r:embed="rId2"/>
          <a:stretch>
            <a:fillRect/>
          </a:stretch>
        </p:blipFill>
        <p:spPr>
          <a:xfrm>
            <a:off x="5223732" y="0"/>
            <a:ext cx="6894609" cy="6858000"/>
          </a:xfrm>
          <a:prstGeom prst="rect">
            <a:avLst/>
          </a:prstGeom>
        </p:spPr>
      </p:pic>
      <p:sp>
        <p:nvSpPr>
          <p:cNvPr id="2" name="Rectangle 1">
            <a:extLst>
              <a:ext uri="{FF2B5EF4-FFF2-40B4-BE49-F238E27FC236}">
                <a16:creationId xmlns="" xmlns:a16="http://schemas.microsoft.com/office/drawing/2014/main" id="{AA303CAB-8700-F24C-A184-FA27B5FDBE3A}"/>
              </a:ext>
            </a:extLst>
          </p:cNvPr>
          <p:cNvSpPr/>
          <p:nvPr/>
        </p:nvSpPr>
        <p:spPr>
          <a:xfrm>
            <a:off x="73661" y="908098"/>
            <a:ext cx="6096000" cy="1815882"/>
          </a:xfrm>
          <a:prstGeom prst="rect">
            <a:avLst/>
          </a:prstGeom>
        </p:spPr>
        <p:txBody>
          <a:bodyPr>
            <a:spAutoFit/>
          </a:bodyPr>
          <a:lstStyle/>
          <a:p>
            <a:endParaRPr lang="en-US" sz="2800" dirty="0"/>
          </a:p>
          <a:p>
            <a:r>
              <a:rPr lang="en-US" sz="2800" dirty="0"/>
              <a:t> It is essential that control measures be introduced to reduce aerosol transmission.</a:t>
            </a:r>
          </a:p>
        </p:txBody>
      </p:sp>
    </p:spTree>
    <p:extLst>
      <p:ext uri="{BB962C8B-B14F-4D97-AF65-F5344CB8AC3E}">
        <p14:creationId xmlns:p14="http://schemas.microsoft.com/office/powerpoint/2010/main" val="59598854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2B5D783D-5FAA-A942-A3A6-159896A2ED04}"/>
              </a:ext>
            </a:extLst>
          </p:cNvPr>
          <p:cNvSpPr/>
          <p:nvPr/>
        </p:nvSpPr>
        <p:spPr>
          <a:xfrm>
            <a:off x="219404" y="1861102"/>
            <a:ext cx="12160469" cy="3693319"/>
          </a:xfrm>
          <a:prstGeom prst="rect">
            <a:avLst/>
          </a:prstGeom>
        </p:spPr>
        <p:txBody>
          <a:bodyPr wrap="square">
            <a:spAutoFit/>
          </a:bodyPr>
          <a:lstStyle/>
          <a:p>
            <a:r>
              <a:rPr lang="en-IN" dirty="0">
                <a:effectLst/>
                <a:latin typeface="Times" pitchFamily="2" charset="0"/>
              </a:rPr>
              <a:t/>
            </a:r>
            <a:br>
              <a:rPr lang="en-IN" dirty="0">
                <a:effectLst/>
                <a:latin typeface="Times" pitchFamily="2" charset="0"/>
              </a:rPr>
            </a:br>
            <a:endParaRPr lang="en-IN" dirty="0">
              <a:effectLst/>
              <a:latin typeface="Times" pitchFamily="2" charset="0"/>
            </a:endParaRPr>
          </a:p>
          <a:p>
            <a:r>
              <a:rPr lang="en-IN" dirty="0">
                <a:effectLst/>
                <a:latin typeface="Times" pitchFamily="2" charset="0"/>
              </a:rPr>
              <a:t> </a:t>
            </a:r>
            <a:r>
              <a:rPr lang="en-IN" b="1" dirty="0">
                <a:effectLst/>
                <a:latin typeface="Times" pitchFamily="2" charset="0"/>
              </a:rPr>
              <a:t>Reducing transmission of SARS-CoV-2 </a:t>
            </a:r>
          </a:p>
          <a:p>
            <a:endParaRPr lang="en-IN" dirty="0">
              <a:effectLst/>
              <a:latin typeface="Times" pitchFamily="2" charset="0"/>
            </a:endParaRPr>
          </a:p>
          <a:p>
            <a:r>
              <a:rPr lang="en-IN" b="1" dirty="0">
                <a:effectLst/>
                <a:latin typeface="Times" pitchFamily="2" charset="0"/>
              </a:rPr>
              <a:t>Kimberly A. Prather1, Chia C. Wang,2,3 Robert T. Schooley4 </a:t>
            </a:r>
            <a:endParaRPr lang="en-IN" dirty="0">
              <a:effectLst/>
              <a:latin typeface="Times" pitchFamily="2" charset="0"/>
            </a:endParaRPr>
          </a:p>
          <a:p>
            <a:r>
              <a:rPr lang="en-IN" dirty="0">
                <a:effectLst/>
                <a:latin typeface="Helvetica" pitchFamily="2" charset="0"/>
              </a:rPr>
              <a:t>1Scripps Institution of Oceanography, University of California San Diego, La Jolla, CA 92037, USA. 2Department of Chemistry, National Sun </a:t>
            </a:r>
            <a:r>
              <a:rPr lang="en-IN" dirty="0" err="1">
                <a:effectLst/>
                <a:latin typeface="Helvetica" pitchFamily="2" charset="0"/>
              </a:rPr>
              <a:t>Yat-sen</a:t>
            </a:r>
            <a:r>
              <a:rPr lang="en-IN" dirty="0">
                <a:effectLst/>
                <a:latin typeface="Helvetica" pitchFamily="2" charset="0"/>
              </a:rPr>
              <a:t> University, Kaohsiung, Taiwan 804, Republic of China. 3Aerosol Science Research </a:t>
            </a:r>
            <a:r>
              <a:rPr lang="en-IN" dirty="0" err="1">
                <a:effectLst/>
                <a:latin typeface="Helvetica" pitchFamily="2" charset="0"/>
              </a:rPr>
              <a:t>Center</a:t>
            </a:r>
            <a:r>
              <a:rPr lang="en-IN" dirty="0">
                <a:effectLst/>
                <a:latin typeface="Helvetica" pitchFamily="2" charset="0"/>
              </a:rPr>
              <a:t>, National Sun </a:t>
            </a:r>
            <a:r>
              <a:rPr lang="en-IN" dirty="0" err="1">
                <a:effectLst/>
                <a:latin typeface="Helvetica" pitchFamily="2" charset="0"/>
              </a:rPr>
              <a:t>Yat</a:t>
            </a:r>
            <a:r>
              <a:rPr lang="en-IN" dirty="0">
                <a:effectLst/>
                <a:latin typeface="Helvetica" pitchFamily="2" charset="0"/>
              </a:rPr>
              <a:t>-Sen University, Kaohsiung, Taiwan 804, Republic of China. 4Department of Medicine, Division of Infectious Diseases and Global Public Health, School of Medicine, University of California San Diego, La Jolla, CA 92093, USA. Email: </a:t>
            </a:r>
            <a:r>
              <a:rPr lang="en-IN" dirty="0" err="1">
                <a:effectLst/>
                <a:latin typeface="Helvetica" pitchFamily="2" charset="0"/>
              </a:rPr>
              <a:t>kprather@ucsd.edu</a:t>
            </a:r>
            <a:r>
              <a:rPr lang="en-IN" dirty="0">
                <a:effectLst/>
                <a:latin typeface="Helvetica" pitchFamily="2" charset="0"/>
              </a:rPr>
              <a:t> </a:t>
            </a:r>
          </a:p>
          <a:p>
            <a:endParaRPr lang="en-IN" dirty="0">
              <a:latin typeface="Helvetica" pitchFamily="2" charset="0"/>
            </a:endParaRPr>
          </a:p>
          <a:p>
            <a:endParaRPr lang="en-IN" dirty="0">
              <a:effectLst/>
              <a:latin typeface="Helvetica" pitchFamily="2" charset="0"/>
            </a:endParaRPr>
          </a:p>
          <a:p>
            <a:r>
              <a:rPr lang="en-IN" i="1" dirty="0">
                <a:effectLst/>
                <a:latin typeface="Helvetica" pitchFamily="2" charset="0"/>
              </a:rPr>
              <a:t>Masks and testing are necessary to combat asymptomatic spread in aerosols and droplets </a:t>
            </a:r>
          </a:p>
        </p:txBody>
      </p:sp>
      <p:sp>
        <p:nvSpPr>
          <p:cNvPr id="3" name="TextBox 2">
            <a:extLst>
              <a:ext uri="{FF2B5EF4-FFF2-40B4-BE49-F238E27FC236}">
                <a16:creationId xmlns="" xmlns:a16="http://schemas.microsoft.com/office/drawing/2014/main" id="{47CC4ED2-B043-F34B-84FB-A8F3DD9BA0DB}"/>
              </a:ext>
            </a:extLst>
          </p:cNvPr>
          <p:cNvSpPr txBox="1"/>
          <p:nvPr/>
        </p:nvSpPr>
        <p:spPr>
          <a:xfrm>
            <a:off x="4898571" y="898071"/>
            <a:ext cx="531940" cy="369332"/>
          </a:xfrm>
          <a:prstGeom prst="rect">
            <a:avLst/>
          </a:prstGeom>
          <a:noFill/>
        </p:spPr>
        <p:txBody>
          <a:bodyPr wrap="none" rtlCol="0">
            <a:spAutoFit/>
          </a:bodyPr>
          <a:lstStyle/>
          <a:p>
            <a:r>
              <a:rPr lang="en-US" dirty="0"/>
              <a:t>Ref.</a:t>
            </a:r>
          </a:p>
        </p:txBody>
      </p:sp>
    </p:spTree>
    <p:extLst>
      <p:ext uri="{BB962C8B-B14F-4D97-AF65-F5344CB8AC3E}">
        <p14:creationId xmlns:p14="http://schemas.microsoft.com/office/powerpoint/2010/main" val="31962981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A727AEBE-D3E8-1046-A32C-2C5881A41A94}"/>
              </a:ext>
            </a:extLst>
          </p:cNvPr>
          <p:cNvSpPr/>
          <p:nvPr/>
        </p:nvSpPr>
        <p:spPr>
          <a:xfrm>
            <a:off x="1410161" y="1390880"/>
            <a:ext cx="10047383" cy="3108543"/>
          </a:xfrm>
          <a:prstGeom prst="rect">
            <a:avLst/>
          </a:prstGeom>
        </p:spPr>
        <p:txBody>
          <a:bodyPr wrap="square">
            <a:spAutoFit/>
          </a:bodyPr>
          <a:lstStyle/>
          <a:p>
            <a:r>
              <a:rPr lang="en-IN" sz="2800" dirty="0" err="1"/>
              <a:t>Fauci</a:t>
            </a:r>
            <a:r>
              <a:rPr lang="en-IN" sz="2800" dirty="0"/>
              <a:t>, for one, still believes it does.</a:t>
            </a:r>
          </a:p>
          <a:p>
            <a:r>
              <a:rPr lang="en-IN" sz="2800" dirty="0"/>
              <a:t> "This evening I telephoned one of my colleagues in China who is a highly respected infectious diseases scientist and health official," he says. "He said that he is convinced that there is asymptomatic infection and that some asymptomatic people are transmitting infection." But even if they do, </a:t>
            </a:r>
            <a:r>
              <a:rPr lang="en-IN" sz="2800" dirty="0">
                <a:solidFill>
                  <a:srgbClr val="FF0000"/>
                </a:solidFill>
              </a:rPr>
              <a:t>asymptomatic transmission likely plays a minor role in the epidemic overall,</a:t>
            </a:r>
            <a:r>
              <a:rPr lang="en-IN" sz="2800" dirty="0"/>
              <a:t> WHO says. </a:t>
            </a:r>
            <a:endParaRPr lang="en-US" sz="2800" dirty="0"/>
          </a:p>
        </p:txBody>
      </p:sp>
      <p:sp>
        <p:nvSpPr>
          <p:cNvPr id="5" name="Rectangle 4">
            <a:extLst>
              <a:ext uri="{FF2B5EF4-FFF2-40B4-BE49-F238E27FC236}">
                <a16:creationId xmlns="" xmlns:a16="http://schemas.microsoft.com/office/drawing/2014/main" id="{5AE31AEA-6EE7-D84B-98AA-AB00EC899E96}"/>
              </a:ext>
            </a:extLst>
          </p:cNvPr>
          <p:cNvSpPr/>
          <p:nvPr/>
        </p:nvSpPr>
        <p:spPr>
          <a:xfrm>
            <a:off x="1299375" y="4651513"/>
            <a:ext cx="10047383" cy="1631216"/>
          </a:xfrm>
          <a:prstGeom prst="rect">
            <a:avLst/>
          </a:prstGeom>
        </p:spPr>
        <p:txBody>
          <a:bodyPr wrap="square">
            <a:spAutoFit/>
          </a:bodyPr>
          <a:lstStyle/>
          <a:p>
            <a:endParaRPr lang="en-US" sz="2000" dirty="0"/>
          </a:p>
          <a:p>
            <a:r>
              <a:rPr lang="en-US" sz="2000" dirty="0"/>
              <a:t>Counterpoint</a:t>
            </a:r>
          </a:p>
          <a:p>
            <a:r>
              <a:rPr lang="en-US" sz="2000" dirty="0"/>
              <a:t>Study claiming new coronavirus can be transmitted by people without symptoms was flawed</a:t>
            </a:r>
          </a:p>
          <a:p>
            <a:endParaRPr lang="en-US" sz="2000" dirty="0"/>
          </a:p>
          <a:p>
            <a:r>
              <a:rPr lang="en-US" sz="2000" dirty="0"/>
              <a:t>By Kai </a:t>
            </a:r>
            <a:r>
              <a:rPr lang="en-US" sz="2000" dirty="0" err="1"/>
              <a:t>Kupferschmidt</a:t>
            </a:r>
            <a:r>
              <a:rPr lang="en-US" sz="2000" dirty="0"/>
              <a:t> Feb. 3, 2020 , 5:30 PM. Science.</a:t>
            </a:r>
          </a:p>
        </p:txBody>
      </p:sp>
      <p:sp>
        <p:nvSpPr>
          <p:cNvPr id="2" name="TextBox 1">
            <a:extLst>
              <a:ext uri="{FF2B5EF4-FFF2-40B4-BE49-F238E27FC236}">
                <a16:creationId xmlns="" xmlns:a16="http://schemas.microsoft.com/office/drawing/2014/main" id="{1F996270-F06E-804F-B314-990F218F2B1A}"/>
              </a:ext>
            </a:extLst>
          </p:cNvPr>
          <p:cNvSpPr txBox="1"/>
          <p:nvPr/>
        </p:nvSpPr>
        <p:spPr>
          <a:xfrm>
            <a:off x="3354242" y="380779"/>
            <a:ext cx="5937651" cy="584775"/>
          </a:xfrm>
          <a:prstGeom prst="rect">
            <a:avLst/>
          </a:prstGeom>
          <a:noFill/>
        </p:spPr>
        <p:txBody>
          <a:bodyPr wrap="none" rtlCol="0">
            <a:spAutoFit/>
          </a:bodyPr>
          <a:lstStyle/>
          <a:p>
            <a:r>
              <a:rPr lang="en-US" sz="3200" dirty="0">
                <a:solidFill>
                  <a:srgbClr val="7030A0"/>
                </a:solidFill>
              </a:rPr>
              <a:t>Spread from asymptomatic people</a:t>
            </a:r>
          </a:p>
        </p:txBody>
      </p:sp>
    </p:spTree>
    <p:extLst>
      <p:ext uri="{BB962C8B-B14F-4D97-AF65-F5344CB8AC3E}">
        <p14:creationId xmlns:p14="http://schemas.microsoft.com/office/powerpoint/2010/main" val="48162451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D15E3318-C26E-B744-8845-CD97649820B7}"/>
              </a:ext>
            </a:extLst>
          </p:cNvPr>
          <p:cNvSpPr txBox="1"/>
          <p:nvPr/>
        </p:nvSpPr>
        <p:spPr>
          <a:xfrm>
            <a:off x="4303777" y="2389634"/>
            <a:ext cx="2821029" cy="1200329"/>
          </a:xfrm>
          <a:prstGeom prst="rect">
            <a:avLst/>
          </a:prstGeom>
          <a:noFill/>
        </p:spPr>
        <p:txBody>
          <a:bodyPr wrap="none" rtlCol="0">
            <a:spAutoFit/>
          </a:bodyPr>
          <a:lstStyle/>
          <a:p>
            <a:r>
              <a:rPr lang="en-US" sz="7200" dirty="0"/>
              <a:t>Thanks</a:t>
            </a:r>
          </a:p>
        </p:txBody>
      </p:sp>
    </p:spTree>
    <p:extLst>
      <p:ext uri="{BB962C8B-B14F-4D97-AF65-F5344CB8AC3E}">
        <p14:creationId xmlns:p14="http://schemas.microsoft.com/office/powerpoint/2010/main" val="32624761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DA7AF535-1304-8341-9EBC-31B0A6908E18}"/>
              </a:ext>
            </a:extLst>
          </p:cNvPr>
          <p:cNvSpPr txBox="1"/>
          <p:nvPr/>
        </p:nvSpPr>
        <p:spPr>
          <a:xfrm>
            <a:off x="879895" y="2905780"/>
            <a:ext cx="10398744" cy="523220"/>
          </a:xfrm>
          <a:prstGeom prst="rect">
            <a:avLst/>
          </a:prstGeom>
          <a:noFill/>
        </p:spPr>
        <p:txBody>
          <a:bodyPr wrap="none" rtlCol="0">
            <a:spAutoFit/>
          </a:bodyPr>
          <a:lstStyle/>
          <a:p>
            <a:r>
              <a:rPr lang="en-US" sz="2800" dirty="0">
                <a:solidFill>
                  <a:srgbClr val="7030A0"/>
                </a:solidFill>
              </a:rPr>
              <a:t>Sites of active viral replication has direct relevance to the transmission</a:t>
            </a:r>
          </a:p>
        </p:txBody>
      </p:sp>
    </p:spTree>
    <p:extLst>
      <p:ext uri="{BB962C8B-B14F-4D97-AF65-F5344CB8AC3E}">
        <p14:creationId xmlns:p14="http://schemas.microsoft.com/office/powerpoint/2010/main" val="8882548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F948E50D-C90A-1C42-8D49-41CF959040D1}"/>
              </a:ext>
            </a:extLst>
          </p:cNvPr>
          <p:cNvSpPr txBox="1"/>
          <p:nvPr/>
        </p:nvSpPr>
        <p:spPr>
          <a:xfrm>
            <a:off x="571939" y="2228673"/>
            <a:ext cx="9941632" cy="1200329"/>
          </a:xfrm>
          <a:prstGeom prst="rect">
            <a:avLst/>
          </a:prstGeom>
          <a:noFill/>
        </p:spPr>
        <p:txBody>
          <a:bodyPr wrap="none" rtlCol="0">
            <a:spAutoFit/>
          </a:bodyPr>
          <a:lstStyle/>
          <a:p>
            <a:r>
              <a:rPr lang="en-US" sz="3600" dirty="0">
                <a:solidFill>
                  <a:srgbClr val="7030A0"/>
                </a:solidFill>
              </a:rPr>
              <a:t>Active </a:t>
            </a:r>
            <a:r>
              <a:rPr lang="en-US" sz="3600" dirty="0">
                <a:solidFill>
                  <a:srgbClr val="0070C0"/>
                </a:solidFill>
              </a:rPr>
              <a:t>viral replication </a:t>
            </a:r>
            <a:r>
              <a:rPr lang="en-US" sz="3600" dirty="0">
                <a:solidFill>
                  <a:srgbClr val="7030A0"/>
                </a:solidFill>
              </a:rPr>
              <a:t>in upper respiratory tract and</a:t>
            </a:r>
          </a:p>
          <a:p>
            <a:r>
              <a:rPr lang="en-US" sz="3600" dirty="0">
                <a:solidFill>
                  <a:srgbClr val="7030A0"/>
                </a:solidFill>
              </a:rPr>
              <a:t> its implication for the containment of COVID-19</a:t>
            </a:r>
          </a:p>
        </p:txBody>
      </p:sp>
      <p:sp>
        <p:nvSpPr>
          <p:cNvPr id="4" name="TextBox 3">
            <a:extLst>
              <a:ext uri="{FF2B5EF4-FFF2-40B4-BE49-F238E27FC236}">
                <a16:creationId xmlns="" xmlns:a16="http://schemas.microsoft.com/office/drawing/2014/main" id="{3DB254E2-6065-2048-94F4-EEE114D6F372}"/>
              </a:ext>
            </a:extLst>
          </p:cNvPr>
          <p:cNvSpPr txBox="1"/>
          <p:nvPr/>
        </p:nvSpPr>
        <p:spPr>
          <a:xfrm>
            <a:off x="3713828" y="5385695"/>
            <a:ext cx="3199594" cy="369332"/>
          </a:xfrm>
          <a:prstGeom prst="rect">
            <a:avLst/>
          </a:prstGeom>
          <a:noFill/>
        </p:spPr>
        <p:txBody>
          <a:bodyPr wrap="none" rtlCol="0">
            <a:spAutoFit/>
          </a:bodyPr>
          <a:lstStyle/>
          <a:p>
            <a:r>
              <a:rPr lang="en-US" dirty="0"/>
              <a:t>Nature Medicine. 2020, 26. 465 </a:t>
            </a:r>
          </a:p>
        </p:txBody>
      </p:sp>
      <p:sp>
        <p:nvSpPr>
          <p:cNvPr id="2" name="TextBox 1">
            <a:extLst>
              <a:ext uri="{FF2B5EF4-FFF2-40B4-BE49-F238E27FC236}">
                <a16:creationId xmlns="" xmlns:a16="http://schemas.microsoft.com/office/drawing/2014/main" id="{8756C1AF-0EFF-9F4F-9C58-65BDE5CA0B6C}"/>
              </a:ext>
            </a:extLst>
          </p:cNvPr>
          <p:cNvSpPr txBox="1"/>
          <p:nvPr/>
        </p:nvSpPr>
        <p:spPr>
          <a:xfrm>
            <a:off x="5115464" y="1102973"/>
            <a:ext cx="301686" cy="369332"/>
          </a:xfrm>
          <a:prstGeom prst="rect">
            <a:avLst/>
          </a:prstGeom>
          <a:noFill/>
        </p:spPr>
        <p:txBody>
          <a:bodyPr wrap="none" rtlCol="0">
            <a:spAutoFit/>
          </a:bodyPr>
          <a:lstStyle/>
          <a:p>
            <a:r>
              <a:rPr lang="en-US" dirty="0"/>
              <a:t>1</a:t>
            </a:r>
          </a:p>
        </p:txBody>
      </p:sp>
    </p:spTree>
    <p:extLst>
      <p:ext uri="{BB962C8B-B14F-4D97-AF65-F5344CB8AC3E}">
        <p14:creationId xmlns:p14="http://schemas.microsoft.com/office/powerpoint/2010/main" val="6424338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 xmlns:a16="http://schemas.microsoft.com/office/drawing/2014/main" id="{0BBBF683-7818-9940-86B7-1FDFD135BAE4}"/>
              </a:ext>
            </a:extLst>
          </p:cNvPr>
          <p:cNvSpPr txBox="1"/>
          <p:nvPr/>
        </p:nvSpPr>
        <p:spPr>
          <a:xfrm>
            <a:off x="1732875" y="328080"/>
            <a:ext cx="9356664" cy="769441"/>
          </a:xfrm>
          <a:prstGeom prst="rect">
            <a:avLst/>
          </a:prstGeom>
          <a:noFill/>
        </p:spPr>
        <p:txBody>
          <a:bodyPr wrap="none" rtlCol="0">
            <a:spAutoFit/>
          </a:bodyPr>
          <a:lstStyle/>
          <a:p>
            <a:r>
              <a:rPr lang="en-US" sz="4400" dirty="0">
                <a:solidFill>
                  <a:srgbClr val="7030A0"/>
                </a:solidFill>
              </a:rPr>
              <a:t>Viral RNA load in upper respiratory tract</a:t>
            </a:r>
          </a:p>
        </p:txBody>
      </p:sp>
      <p:sp>
        <p:nvSpPr>
          <p:cNvPr id="5" name="Rectangle 4">
            <a:extLst>
              <a:ext uri="{FF2B5EF4-FFF2-40B4-BE49-F238E27FC236}">
                <a16:creationId xmlns="" xmlns:a16="http://schemas.microsoft.com/office/drawing/2014/main" id="{FD15E615-7FBA-A84A-AA1C-6D5CBDB6B9C4}"/>
              </a:ext>
            </a:extLst>
          </p:cNvPr>
          <p:cNvSpPr/>
          <p:nvPr/>
        </p:nvSpPr>
        <p:spPr>
          <a:xfrm>
            <a:off x="417869" y="1428289"/>
            <a:ext cx="11356259" cy="4401205"/>
          </a:xfrm>
          <a:prstGeom prst="rect">
            <a:avLst/>
          </a:prstGeom>
        </p:spPr>
        <p:txBody>
          <a:bodyPr wrap="square">
            <a:spAutoFit/>
          </a:bodyPr>
          <a:lstStyle/>
          <a:p>
            <a:r>
              <a:rPr lang="en-IN" sz="4000" dirty="0">
                <a:solidFill>
                  <a:srgbClr val="0070C0"/>
                </a:solidFill>
                <a:latin typeface="Times" pitchFamily="2" charset="0"/>
              </a:rPr>
              <a:t>The average  virus RNA load was 6.76 × 10 </a:t>
            </a:r>
            <a:r>
              <a:rPr lang="en-IN" sz="4000" baseline="30000" dirty="0">
                <a:solidFill>
                  <a:srgbClr val="0070C0"/>
                </a:solidFill>
                <a:latin typeface="Times" pitchFamily="2" charset="0"/>
              </a:rPr>
              <a:t>8</a:t>
            </a:r>
            <a:r>
              <a:rPr lang="en-IN" sz="4000" dirty="0">
                <a:solidFill>
                  <a:srgbClr val="0070C0"/>
                </a:solidFill>
                <a:latin typeface="Times" pitchFamily="2" charset="0"/>
              </a:rPr>
              <a:t>copies per whole swab until day 5,</a:t>
            </a:r>
          </a:p>
          <a:p>
            <a:endParaRPr lang="en-IN" sz="4000" dirty="0">
              <a:solidFill>
                <a:srgbClr val="000000"/>
              </a:solidFill>
              <a:latin typeface="Times" pitchFamily="2" charset="0"/>
            </a:endParaRPr>
          </a:p>
          <a:p>
            <a:r>
              <a:rPr lang="en-IN" sz="4000" dirty="0">
                <a:solidFill>
                  <a:srgbClr val="C00000"/>
                </a:solidFill>
                <a:latin typeface="Times" pitchFamily="2" charset="0"/>
              </a:rPr>
              <a:t>The maximum load was 7.11 × 10</a:t>
            </a:r>
            <a:r>
              <a:rPr lang="en-IN" sz="4000" baseline="30000" dirty="0">
                <a:solidFill>
                  <a:srgbClr val="C00000"/>
                </a:solidFill>
                <a:latin typeface="Times" pitchFamily="2" charset="0"/>
              </a:rPr>
              <a:t>8 </a:t>
            </a:r>
            <a:r>
              <a:rPr lang="en-IN" sz="4000" dirty="0">
                <a:solidFill>
                  <a:srgbClr val="C00000"/>
                </a:solidFill>
                <a:latin typeface="Times" pitchFamily="2" charset="0"/>
              </a:rPr>
              <a:t>copies per swab. </a:t>
            </a:r>
          </a:p>
          <a:p>
            <a:endParaRPr lang="en-IN" sz="4000" dirty="0">
              <a:solidFill>
                <a:srgbClr val="000000"/>
              </a:solidFill>
              <a:latin typeface="Times" pitchFamily="2" charset="0"/>
            </a:endParaRPr>
          </a:p>
          <a:p>
            <a:r>
              <a:rPr lang="en-IN" sz="4000" dirty="0">
                <a:solidFill>
                  <a:srgbClr val="000000"/>
                </a:solidFill>
                <a:latin typeface="Times" pitchFamily="2" charset="0"/>
              </a:rPr>
              <a:t>Swab samples taken after day 5 had an average viral load of 3.44 × 10</a:t>
            </a:r>
            <a:r>
              <a:rPr lang="en-IN" sz="4000" baseline="30000" dirty="0">
                <a:solidFill>
                  <a:srgbClr val="000000"/>
                </a:solidFill>
                <a:latin typeface="Times" pitchFamily="2" charset="0"/>
              </a:rPr>
              <a:t>5</a:t>
            </a:r>
            <a:r>
              <a:rPr lang="en-IN" sz="4000" dirty="0">
                <a:solidFill>
                  <a:srgbClr val="000000"/>
                </a:solidFill>
                <a:latin typeface="Times" pitchFamily="2" charset="0"/>
              </a:rPr>
              <a:t> copies per swab </a:t>
            </a:r>
            <a:endParaRPr lang="en-IN" sz="4000" dirty="0">
              <a:solidFill>
                <a:srgbClr val="000000"/>
              </a:solidFill>
              <a:effectLst/>
              <a:latin typeface="Times" pitchFamily="2" charset="0"/>
            </a:endParaRPr>
          </a:p>
        </p:txBody>
      </p:sp>
    </p:spTree>
    <p:extLst>
      <p:ext uri="{BB962C8B-B14F-4D97-AF65-F5344CB8AC3E}">
        <p14:creationId xmlns:p14="http://schemas.microsoft.com/office/powerpoint/2010/main" val="26955188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 xmlns:a16="http://schemas.microsoft.com/office/drawing/2014/main" id="{70E895E1-C7F8-CD43-B264-507104F05F98}"/>
              </a:ext>
            </a:extLst>
          </p:cNvPr>
          <p:cNvPicPr>
            <a:picLocks noChangeAspect="1"/>
          </p:cNvPicPr>
          <p:nvPr/>
        </p:nvPicPr>
        <p:blipFill>
          <a:blip r:embed="rId2"/>
          <a:stretch>
            <a:fillRect/>
          </a:stretch>
        </p:blipFill>
        <p:spPr>
          <a:xfrm>
            <a:off x="5987844" y="1090523"/>
            <a:ext cx="5537405" cy="4425845"/>
          </a:xfrm>
          <a:prstGeom prst="rect">
            <a:avLst/>
          </a:prstGeom>
        </p:spPr>
      </p:pic>
      <p:sp>
        <p:nvSpPr>
          <p:cNvPr id="4" name="Rectangle 3">
            <a:extLst>
              <a:ext uri="{FF2B5EF4-FFF2-40B4-BE49-F238E27FC236}">
                <a16:creationId xmlns="" xmlns:a16="http://schemas.microsoft.com/office/drawing/2014/main" id="{8ABFAB92-2F6D-E649-9B2F-661C0A3D60EB}"/>
              </a:ext>
            </a:extLst>
          </p:cNvPr>
          <p:cNvSpPr/>
          <p:nvPr/>
        </p:nvSpPr>
        <p:spPr>
          <a:xfrm>
            <a:off x="191729" y="266339"/>
            <a:ext cx="5471651" cy="2554545"/>
          </a:xfrm>
          <a:prstGeom prst="rect">
            <a:avLst/>
          </a:prstGeom>
        </p:spPr>
        <p:txBody>
          <a:bodyPr wrap="square">
            <a:spAutoFit/>
          </a:bodyPr>
          <a:lstStyle/>
          <a:p>
            <a:r>
              <a:rPr lang="en-IN" sz="3200" dirty="0">
                <a:solidFill>
                  <a:srgbClr val="000000"/>
                </a:solidFill>
                <a:latin typeface="Times" pitchFamily="2" charset="0"/>
              </a:rPr>
              <a:t>There were no discernible</a:t>
            </a:r>
          </a:p>
          <a:p>
            <a:r>
              <a:rPr lang="en-IN" sz="3200" dirty="0">
                <a:solidFill>
                  <a:srgbClr val="000000"/>
                </a:solidFill>
                <a:latin typeface="Times" pitchFamily="2" charset="0"/>
              </a:rPr>
              <a:t> differences in viral loads or </a:t>
            </a:r>
          </a:p>
          <a:p>
            <a:r>
              <a:rPr lang="en-IN" sz="3200" dirty="0">
                <a:solidFill>
                  <a:srgbClr val="000000"/>
                </a:solidFill>
                <a:latin typeface="Times" pitchFamily="2" charset="0"/>
              </a:rPr>
              <a:t>detection rates when comparing</a:t>
            </a:r>
          </a:p>
          <a:p>
            <a:r>
              <a:rPr lang="en-IN" sz="3200" dirty="0">
                <a:solidFill>
                  <a:srgbClr val="000000"/>
                </a:solidFill>
                <a:latin typeface="Times" pitchFamily="2" charset="0"/>
              </a:rPr>
              <a:t> </a:t>
            </a:r>
            <a:r>
              <a:rPr lang="en-IN" sz="3200" dirty="0" err="1">
                <a:solidFill>
                  <a:srgbClr val="7030A0"/>
                </a:solidFill>
                <a:latin typeface="Times" pitchFamily="2" charset="0"/>
              </a:rPr>
              <a:t>naso</a:t>
            </a:r>
            <a:r>
              <a:rPr lang="en-IN" sz="3200" dirty="0">
                <a:solidFill>
                  <a:srgbClr val="000000"/>
                </a:solidFill>
                <a:latin typeface="Times" pitchFamily="2" charset="0"/>
              </a:rPr>
              <a:t>- and </a:t>
            </a:r>
            <a:r>
              <a:rPr lang="en-IN" sz="3200" dirty="0">
                <a:solidFill>
                  <a:srgbClr val="7030A0"/>
                </a:solidFill>
                <a:latin typeface="Times" pitchFamily="2" charset="0"/>
              </a:rPr>
              <a:t>oropharyngeal</a:t>
            </a:r>
            <a:r>
              <a:rPr lang="en-IN" sz="3200" dirty="0">
                <a:solidFill>
                  <a:srgbClr val="000000"/>
                </a:solidFill>
                <a:latin typeface="Times" pitchFamily="2" charset="0"/>
              </a:rPr>
              <a:t> swabs . </a:t>
            </a:r>
            <a:endParaRPr lang="en-IN" sz="3200" dirty="0">
              <a:solidFill>
                <a:srgbClr val="000000"/>
              </a:solidFill>
              <a:effectLst/>
              <a:latin typeface="Times" pitchFamily="2" charset="0"/>
            </a:endParaRPr>
          </a:p>
        </p:txBody>
      </p:sp>
    </p:spTree>
    <p:extLst>
      <p:ext uri="{BB962C8B-B14F-4D97-AF65-F5344CB8AC3E}">
        <p14:creationId xmlns:p14="http://schemas.microsoft.com/office/powerpoint/2010/main" val="27462300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98E5AE0A-FB2E-984B-B37E-AA5959576FCE}"/>
              </a:ext>
            </a:extLst>
          </p:cNvPr>
          <p:cNvSpPr/>
          <p:nvPr/>
        </p:nvSpPr>
        <p:spPr>
          <a:xfrm>
            <a:off x="481014" y="4353990"/>
            <a:ext cx="11037093" cy="1815882"/>
          </a:xfrm>
          <a:prstGeom prst="rect">
            <a:avLst/>
          </a:prstGeom>
        </p:spPr>
        <p:txBody>
          <a:bodyPr wrap="square">
            <a:spAutoFit/>
          </a:bodyPr>
          <a:lstStyle/>
          <a:p>
            <a:r>
              <a:rPr lang="en-IN" sz="2800" dirty="0">
                <a:solidFill>
                  <a:srgbClr val="000000"/>
                </a:solidFill>
                <a:latin typeface="Times" pitchFamily="2" charset="0"/>
              </a:rPr>
              <a:t>Together, these data indicate the </a:t>
            </a:r>
            <a:r>
              <a:rPr lang="en-IN" sz="2800" dirty="0">
                <a:solidFill>
                  <a:srgbClr val="7030A0"/>
                </a:solidFill>
                <a:latin typeface="Times" pitchFamily="2" charset="0"/>
              </a:rPr>
              <a:t>active replication </a:t>
            </a:r>
            <a:r>
              <a:rPr lang="en-IN" sz="2800" dirty="0">
                <a:solidFill>
                  <a:srgbClr val="000000"/>
                </a:solidFill>
                <a:latin typeface="Times" pitchFamily="2" charset="0"/>
              </a:rPr>
              <a:t>of SARS-CoV-2 in the throat during the </a:t>
            </a:r>
            <a:r>
              <a:rPr lang="en-IN" sz="2800" dirty="0">
                <a:solidFill>
                  <a:srgbClr val="7030A0"/>
                </a:solidFill>
                <a:latin typeface="Times" pitchFamily="2" charset="0"/>
              </a:rPr>
              <a:t>first five days </a:t>
            </a:r>
            <a:r>
              <a:rPr lang="en-IN" sz="2800" dirty="0">
                <a:solidFill>
                  <a:srgbClr val="000000"/>
                </a:solidFill>
                <a:latin typeface="Times" pitchFamily="2" charset="0"/>
              </a:rPr>
              <a:t>after the onset of symptoms. No (or only minimal) indications of replication in stool were obtained by the same method (Fig. 1g). </a:t>
            </a:r>
            <a:r>
              <a:rPr lang="en-IN" sz="2800" i="1" dirty="0">
                <a:solidFill>
                  <a:srgbClr val="000000"/>
                </a:solidFill>
                <a:latin typeface="Times" pitchFamily="2" charset="0"/>
              </a:rPr>
              <a:t>See later for a current study</a:t>
            </a:r>
            <a:endParaRPr lang="en-IN" sz="2800" i="1" dirty="0">
              <a:solidFill>
                <a:srgbClr val="000000"/>
              </a:solidFill>
              <a:effectLst/>
              <a:latin typeface="Times" pitchFamily="2" charset="0"/>
            </a:endParaRPr>
          </a:p>
        </p:txBody>
      </p:sp>
      <p:sp>
        <p:nvSpPr>
          <p:cNvPr id="4" name="Rectangle 3">
            <a:extLst>
              <a:ext uri="{FF2B5EF4-FFF2-40B4-BE49-F238E27FC236}">
                <a16:creationId xmlns="" xmlns:a16="http://schemas.microsoft.com/office/drawing/2014/main" id="{CCD18221-17AD-474B-88D7-C4FA407B590C}"/>
              </a:ext>
            </a:extLst>
          </p:cNvPr>
          <p:cNvSpPr/>
          <p:nvPr/>
        </p:nvSpPr>
        <p:spPr>
          <a:xfrm>
            <a:off x="481014" y="621774"/>
            <a:ext cx="11229973" cy="3539430"/>
          </a:xfrm>
          <a:prstGeom prst="rect">
            <a:avLst/>
          </a:prstGeom>
        </p:spPr>
        <p:txBody>
          <a:bodyPr wrap="square">
            <a:spAutoFit/>
          </a:bodyPr>
          <a:lstStyle/>
          <a:p>
            <a:r>
              <a:rPr lang="en-IN" sz="3200" dirty="0">
                <a:solidFill>
                  <a:srgbClr val="7030A0"/>
                </a:solidFill>
                <a:latin typeface="Times" pitchFamily="2" charset="0"/>
              </a:rPr>
              <a:t>Independent replication in the throat is provided by sequence findings in one patient, who consistently showed </a:t>
            </a:r>
            <a:r>
              <a:rPr lang="en-IN" sz="3200" dirty="0">
                <a:solidFill>
                  <a:srgbClr val="FF0000"/>
                </a:solidFill>
                <a:latin typeface="Times" pitchFamily="2" charset="0"/>
              </a:rPr>
              <a:t>a distinct virus </a:t>
            </a:r>
            <a:r>
              <a:rPr lang="en-IN" sz="3200" dirty="0">
                <a:solidFill>
                  <a:srgbClr val="7030A0"/>
                </a:solidFill>
                <a:latin typeface="Times" pitchFamily="2" charset="0"/>
              </a:rPr>
              <a:t>in the throat as opposed to the lung. Two viral genotypes in the same patient.</a:t>
            </a:r>
          </a:p>
          <a:p>
            <a:endParaRPr lang="en-IN" sz="3200" dirty="0">
              <a:solidFill>
                <a:srgbClr val="000000"/>
              </a:solidFill>
              <a:latin typeface="Times" pitchFamily="2" charset="0"/>
            </a:endParaRPr>
          </a:p>
          <a:p>
            <a:r>
              <a:rPr lang="en-IN" sz="3200" dirty="0">
                <a:solidFill>
                  <a:srgbClr val="0070C0"/>
                </a:solidFill>
                <a:latin typeface="Times" pitchFamily="2" charset="0"/>
              </a:rPr>
              <a:t>The disturbance of </a:t>
            </a:r>
            <a:r>
              <a:rPr lang="en-IN" sz="3200" dirty="0">
                <a:solidFill>
                  <a:srgbClr val="FF0000"/>
                </a:solidFill>
                <a:latin typeface="Times" pitchFamily="2" charset="0"/>
              </a:rPr>
              <a:t>gustatory and olfactory </a:t>
            </a:r>
            <a:r>
              <a:rPr lang="en-IN" sz="3200" dirty="0">
                <a:solidFill>
                  <a:srgbClr val="0070C0"/>
                </a:solidFill>
                <a:latin typeface="Times" pitchFamily="2" charset="0"/>
              </a:rPr>
              <a:t>senses points at an infection of the tissues of the upper respiratory tract.</a:t>
            </a:r>
            <a:endParaRPr lang="en-IN" sz="3200" dirty="0">
              <a:solidFill>
                <a:srgbClr val="0070C0"/>
              </a:solidFill>
              <a:effectLst/>
              <a:latin typeface="Times" pitchFamily="2" charset="0"/>
            </a:endParaRPr>
          </a:p>
        </p:txBody>
      </p:sp>
    </p:spTree>
    <p:extLst>
      <p:ext uri="{BB962C8B-B14F-4D97-AF65-F5344CB8AC3E}">
        <p14:creationId xmlns:p14="http://schemas.microsoft.com/office/powerpoint/2010/main" val="41867829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557D7A7B-107F-584F-959F-990FB24BEBE9}"/>
              </a:ext>
            </a:extLst>
          </p:cNvPr>
          <p:cNvSpPr/>
          <p:nvPr/>
        </p:nvSpPr>
        <p:spPr>
          <a:xfrm>
            <a:off x="91955" y="1620010"/>
            <a:ext cx="11712455" cy="3046988"/>
          </a:xfrm>
          <a:prstGeom prst="rect">
            <a:avLst/>
          </a:prstGeom>
        </p:spPr>
        <p:txBody>
          <a:bodyPr wrap="square">
            <a:spAutoFit/>
          </a:bodyPr>
          <a:lstStyle/>
          <a:p>
            <a:r>
              <a:rPr lang="en-IN" sz="3200" dirty="0">
                <a:solidFill>
                  <a:srgbClr val="7030A0"/>
                </a:solidFill>
                <a:latin typeface="Times" pitchFamily="2" charset="0"/>
              </a:rPr>
              <a:t>Active pharyngeal viral shedding at a time at which symptoms are still mild and typical of infections of the upper respiratory tract is unique to SARS-CoV-2 .</a:t>
            </a:r>
          </a:p>
          <a:p>
            <a:endParaRPr lang="en-IN" sz="3200" dirty="0">
              <a:solidFill>
                <a:srgbClr val="000000"/>
              </a:solidFill>
              <a:latin typeface="Times" pitchFamily="2" charset="0"/>
            </a:endParaRPr>
          </a:p>
          <a:p>
            <a:r>
              <a:rPr lang="en-IN" sz="3200" dirty="0">
                <a:solidFill>
                  <a:srgbClr val="000000"/>
                </a:solidFill>
                <a:latin typeface="Times" pitchFamily="2" charset="0"/>
              </a:rPr>
              <a:t> Later in the disease, COVID-19 resembles SARS in terms of replication in the lower respiratory tract. </a:t>
            </a:r>
            <a:endParaRPr lang="en-IN" sz="3200" dirty="0">
              <a:solidFill>
                <a:srgbClr val="000000"/>
              </a:solidFill>
              <a:effectLst/>
              <a:latin typeface="Times" pitchFamily="2" charset="0"/>
            </a:endParaRPr>
          </a:p>
        </p:txBody>
      </p:sp>
      <p:sp>
        <p:nvSpPr>
          <p:cNvPr id="3" name="TextBox 2">
            <a:extLst>
              <a:ext uri="{FF2B5EF4-FFF2-40B4-BE49-F238E27FC236}">
                <a16:creationId xmlns="" xmlns:a16="http://schemas.microsoft.com/office/drawing/2014/main" id="{EF1354EE-B619-D34B-B860-BCC7CAA1ABAF}"/>
              </a:ext>
            </a:extLst>
          </p:cNvPr>
          <p:cNvSpPr txBox="1"/>
          <p:nvPr/>
        </p:nvSpPr>
        <p:spPr>
          <a:xfrm>
            <a:off x="1259457" y="560719"/>
            <a:ext cx="9803966" cy="584775"/>
          </a:xfrm>
          <a:prstGeom prst="rect">
            <a:avLst/>
          </a:prstGeom>
          <a:noFill/>
        </p:spPr>
        <p:txBody>
          <a:bodyPr wrap="none" rtlCol="0">
            <a:spAutoFit/>
          </a:bodyPr>
          <a:lstStyle/>
          <a:p>
            <a:r>
              <a:rPr lang="en-US" sz="3200" dirty="0">
                <a:solidFill>
                  <a:srgbClr val="C00000"/>
                </a:solidFill>
              </a:rPr>
              <a:t>SARS-CoV-2 transmission is more efficient than SARS-</a:t>
            </a:r>
            <a:r>
              <a:rPr lang="en-US" sz="3200" dirty="0" err="1">
                <a:solidFill>
                  <a:srgbClr val="C00000"/>
                </a:solidFill>
              </a:rPr>
              <a:t>CoV</a:t>
            </a:r>
            <a:r>
              <a:rPr lang="en-US" sz="3200" dirty="0">
                <a:solidFill>
                  <a:srgbClr val="C00000"/>
                </a:solidFill>
              </a:rPr>
              <a:t> </a:t>
            </a:r>
          </a:p>
        </p:txBody>
      </p:sp>
    </p:spTree>
    <p:extLst>
      <p:ext uri="{BB962C8B-B14F-4D97-AF65-F5344CB8AC3E}">
        <p14:creationId xmlns:p14="http://schemas.microsoft.com/office/powerpoint/2010/main" val="322771938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Executive</Template>
  <TotalTime>708</TotalTime>
  <Words>1231</Words>
  <Application>Microsoft Office PowerPoint</Application>
  <PresentationFormat>Custom</PresentationFormat>
  <Paragraphs>144</Paragraphs>
  <Slides>30</Slides>
  <Notes>1</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Executive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DHARMALINGAM K</dc:creator>
  <cp:lastModifiedBy>rmeena</cp:lastModifiedBy>
  <cp:revision>35</cp:revision>
  <dcterms:created xsi:type="dcterms:W3CDTF">2020-05-23T09:53:44Z</dcterms:created>
  <dcterms:modified xsi:type="dcterms:W3CDTF">2020-06-12T11:40:32Z</dcterms:modified>
</cp:coreProperties>
</file>